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notesMasterIdLst>
    <p:notesMasterId r:id="rId28"/>
  </p:notesMasterIdLst>
  <p:handoutMasterIdLst>
    <p:handoutMasterId r:id="rId29"/>
  </p:handoutMasterIdLst>
  <p:sldIdLst>
    <p:sldId id="276" r:id="rId4"/>
    <p:sldId id="268" r:id="rId5"/>
    <p:sldId id="311" r:id="rId6"/>
    <p:sldId id="310" r:id="rId7"/>
    <p:sldId id="312" r:id="rId8"/>
    <p:sldId id="313" r:id="rId9"/>
    <p:sldId id="314" r:id="rId10"/>
    <p:sldId id="320" r:id="rId11"/>
    <p:sldId id="323" r:id="rId12"/>
    <p:sldId id="321" r:id="rId13"/>
    <p:sldId id="325" r:id="rId14"/>
    <p:sldId id="326" r:id="rId15"/>
    <p:sldId id="327" r:id="rId16"/>
    <p:sldId id="329" r:id="rId17"/>
    <p:sldId id="330" r:id="rId18"/>
    <p:sldId id="331" r:id="rId19"/>
    <p:sldId id="333" r:id="rId20"/>
    <p:sldId id="315" r:id="rId21"/>
    <p:sldId id="336" r:id="rId22"/>
    <p:sldId id="335" r:id="rId23"/>
    <p:sldId id="334" r:id="rId24"/>
    <p:sldId id="319" r:id="rId25"/>
    <p:sldId id="317" r:id="rId26"/>
    <p:sldId id="303" r:id="rId27"/>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89638" autoAdjust="0"/>
  </p:normalViewPr>
  <p:slideViewPr>
    <p:cSldViewPr snapToGrid="0">
      <p:cViewPr varScale="1">
        <p:scale>
          <a:sx n="74" d="100"/>
          <a:sy n="74" d="100"/>
        </p:scale>
        <p:origin x="936" y="72"/>
      </p:cViewPr>
      <p:guideLst>
        <p:guide orient="horz" pos="2256"/>
        <p:guide pos="3840"/>
      </p:guideLst>
    </p:cSldViewPr>
  </p:slideViewPr>
  <p:notesTextViewPr>
    <p:cViewPr>
      <p:scale>
        <a:sx n="1" d="1"/>
        <a:sy n="1" d="1"/>
      </p:scale>
      <p:origin x="0" y="0"/>
    </p:cViewPr>
  </p:notesTextViewPr>
  <p:notesViewPr>
    <p:cSldViewPr snapToGrid="0" showGuides="1">
      <p:cViewPr varScale="1">
        <p:scale>
          <a:sx n="83" d="100"/>
          <a:sy n="83" d="100"/>
        </p:scale>
        <p:origin x="504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FB6328-6F80-4708-B42E-8ADD9F47A93C}"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ro-RO"/>
        </a:p>
      </dgm:t>
    </dgm:pt>
    <dgm:pt modelId="{2AE64F3C-959D-44E4-8F06-E883DCAEC5E8}">
      <dgm:prSet phldrT="[Text]"/>
      <dgm:spPr/>
      <dgm:t>
        <a:bodyPr/>
        <a:lstStyle/>
        <a:p>
          <a:r>
            <a:rPr lang="ro-RO" dirty="0"/>
            <a:t>Sănătate mentală</a:t>
          </a:r>
        </a:p>
      </dgm:t>
    </dgm:pt>
    <dgm:pt modelId="{4BA19F74-F27E-4410-877D-8700990A0524}" type="parTrans" cxnId="{7F26BE75-D194-49A7-9E89-5C944AC6265C}">
      <dgm:prSet/>
      <dgm:spPr/>
      <dgm:t>
        <a:bodyPr/>
        <a:lstStyle/>
        <a:p>
          <a:endParaRPr lang="ro-RO"/>
        </a:p>
      </dgm:t>
    </dgm:pt>
    <dgm:pt modelId="{97043C2A-5DFE-4F4A-8E68-9E13C95C5137}" type="sibTrans" cxnId="{7F26BE75-D194-49A7-9E89-5C944AC6265C}">
      <dgm:prSet/>
      <dgm:spPr/>
      <dgm:t>
        <a:bodyPr/>
        <a:lstStyle/>
        <a:p>
          <a:endParaRPr lang="ro-RO"/>
        </a:p>
      </dgm:t>
    </dgm:pt>
    <dgm:pt modelId="{DE9B4515-4CC1-4E98-BE40-259EBB1F4BC2}">
      <dgm:prSet phldrT="[Text]"/>
      <dgm:spPr/>
      <dgm:t>
        <a:bodyPr/>
        <a:lstStyle/>
        <a:p>
          <a:r>
            <a:rPr lang="ro-RO" dirty="0"/>
            <a:t>Social</a:t>
          </a:r>
        </a:p>
      </dgm:t>
    </dgm:pt>
    <dgm:pt modelId="{4A05ADB3-FA90-4908-B02D-E56AFFFB7AC4}" type="parTrans" cxnId="{E5ADDE76-40F6-4E34-916C-24E85E776EC9}">
      <dgm:prSet/>
      <dgm:spPr/>
      <dgm:t>
        <a:bodyPr/>
        <a:lstStyle/>
        <a:p>
          <a:endParaRPr lang="ro-RO"/>
        </a:p>
      </dgm:t>
    </dgm:pt>
    <dgm:pt modelId="{4DAAF98D-0B1B-489D-9246-C32C70863BA5}" type="sibTrans" cxnId="{E5ADDE76-40F6-4E34-916C-24E85E776EC9}">
      <dgm:prSet/>
      <dgm:spPr/>
      <dgm:t>
        <a:bodyPr/>
        <a:lstStyle/>
        <a:p>
          <a:endParaRPr lang="ro-RO"/>
        </a:p>
      </dgm:t>
    </dgm:pt>
    <dgm:pt modelId="{9D548686-ED91-4B92-AF7C-713C247D903B}">
      <dgm:prSet phldrT="[Text]"/>
      <dgm:spPr/>
      <dgm:t>
        <a:bodyPr/>
        <a:lstStyle/>
        <a:p>
          <a:r>
            <a:rPr lang="ro-RO" dirty="0"/>
            <a:t>Sănătate</a:t>
          </a:r>
        </a:p>
      </dgm:t>
    </dgm:pt>
    <dgm:pt modelId="{14FCD8EC-9A5D-4425-A064-49F662BAE983}" type="parTrans" cxnId="{EF1249D2-481A-4460-9915-F66E45A6A585}">
      <dgm:prSet/>
      <dgm:spPr/>
      <dgm:t>
        <a:bodyPr/>
        <a:lstStyle/>
        <a:p>
          <a:endParaRPr lang="ro-RO"/>
        </a:p>
      </dgm:t>
    </dgm:pt>
    <dgm:pt modelId="{8D0AD612-0B70-4720-90CF-0A3FD3112326}" type="sibTrans" cxnId="{EF1249D2-481A-4460-9915-F66E45A6A585}">
      <dgm:prSet/>
      <dgm:spPr/>
      <dgm:t>
        <a:bodyPr/>
        <a:lstStyle/>
        <a:p>
          <a:endParaRPr lang="ro-RO"/>
        </a:p>
      </dgm:t>
    </dgm:pt>
    <dgm:pt modelId="{F7E02DC2-D2BF-4122-B8E2-813882EE6EBB}">
      <dgm:prSet phldrT="[Text]"/>
      <dgm:spPr/>
      <dgm:t>
        <a:bodyPr/>
        <a:lstStyle/>
        <a:p>
          <a:r>
            <a:rPr lang="en-US" dirty="0"/>
            <a:t>Personal</a:t>
          </a:r>
          <a:endParaRPr lang="ro-RO" dirty="0"/>
        </a:p>
      </dgm:t>
    </dgm:pt>
    <dgm:pt modelId="{935954A7-74DB-4DFD-8C9A-4D26850F5360}" type="parTrans" cxnId="{68E82921-36F5-4212-991E-7211E5A2AD4B}">
      <dgm:prSet/>
      <dgm:spPr/>
      <dgm:t>
        <a:bodyPr/>
        <a:lstStyle/>
        <a:p>
          <a:endParaRPr lang="ro-RO"/>
        </a:p>
      </dgm:t>
    </dgm:pt>
    <dgm:pt modelId="{E75D8A4D-80AE-4F70-A74D-A2637D3DC57E}" type="sibTrans" cxnId="{68E82921-36F5-4212-991E-7211E5A2AD4B}">
      <dgm:prSet/>
      <dgm:spPr/>
      <dgm:t>
        <a:bodyPr/>
        <a:lstStyle/>
        <a:p>
          <a:endParaRPr lang="ro-RO"/>
        </a:p>
      </dgm:t>
    </dgm:pt>
    <dgm:pt modelId="{433F0160-F524-4B2B-9CEC-EF4ABE722C54}" type="pres">
      <dgm:prSet presAssocID="{ECFB6328-6F80-4708-B42E-8ADD9F47A93C}" presName="matrix" presStyleCnt="0">
        <dgm:presLayoutVars>
          <dgm:chMax val="1"/>
          <dgm:dir/>
          <dgm:resizeHandles val="exact"/>
        </dgm:presLayoutVars>
      </dgm:prSet>
      <dgm:spPr/>
    </dgm:pt>
    <dgm:pt modelId="{349A3A1A-3D43-45DA-8BA0-6AE4DBC34B94}" type="pres">
      <dgm:prSet presAssocID="{ECFB6328-6F80-4708-B42E-8ADD9F47A93C}" presName="axisShape" presStyleLbl="bgShp" presStyleIdx="0" presStyleCnt="1"/>
      <dgm:spPr/>
    </dgm:pt>
    <dgm:pt modelId="{04EE80DB-A61D-4F39-A9F5-035AD8518213}" type="pres">
      <dgm:prSet presAssocID="{ECFB6328-6F80-4708-B42E-8ADD9F47A93C}" presName="rect1" presStyleLbl="node1" presStyleIdx="0" presStyleCnt="4">
        <dgm:presLayoutVars>
          <dgm:chMax val="0"/>
          <dgm:chPref val="0"/>
          <dgm:bulletEnabled val="1"/>
        </dgm:presLayoutVars>
      </dgm:prSet>
      <dgm:spPr/>
    </dgm:pt>
    <dgm:pt modelId="{42665D18-0045-4981-8E5E-A895D4055C7A}" type="pres">
      <dgm:prSet presAssocID="{ECFB6328-6F80-4708-B42E-8ADD9F47A93C}" presName="rect2" presStyleLbl="node1" presStyleIdx="1" presStyleCnt="4">
        <dgm:presLayoutVars>
          <dgm:chMax val="0"/>
          <dgm:chPref val="0"/>
          <dgm:bulletEnabled val="1"/>
        </dgm:presLayoutVars>
      </dgm:prSet>
      <dgm:spPr/>
    </dgm:pt>
    <dgm:pt modelId="{76C10DD1-C683-46AD-ABF4-33B81BDAFB87}" type="pres">
      <dgm:prSet presAssocID="{ECFB6328-6F80-4708-B42E-8ADD9F47A93C}" presName="rect3" presStyleLbl="node1" presStyleIdx="2" presStyleCnt="4">
        <dgm:presLayoutVars>
          <dgm:chMax val="0"/>
          <dgm:chPref val="0"/>
          <dgm:bulletEnabled val="1"/>
        </dgm:presLayoutVars>
      </dgm:prSet>
      <dgm:spPr/>
    </dgm:pt>
    <dgm:pt modelId="{70986CBC-5C62-4606-B668-70D4562E1FA5}" type="pres">
      <dgm:prSet presAssocID="{ECFB6328-6F80-4708-B42E-8ADD9F47A93C}" presName="rect4" presStyleLbl="node1" presStyleIdx="3" presStyleCnt="4">
        <dgm:presLayoutVars>
          <dgm:chMax val="0"/>
          <dgm:chPref val="0"/>
          <dgm:bulletEnabled val="1"/>
        </dgm:presLayoutVars>
      </dgm:prSet>
      <dgm:spPr/>
    </dgm:pt>
  </dgm:ptLst>
  <dgm:cxnLst>
    <dgm:cxn modelId="{68E82921-36F5-4212-991E-7211E5A2AD4B}" srcId="{ECFB6328-6F80-4708-B42E-8ADD9F47A93C}" destId="{F7E02DC2-D2BF-4122-B8E2-813882EE6EBB}" srcOrd="3" destOrd="0" parTransId="{935954A7-74DB-4DFD-8C9A-4D26850F5360}" sibTransId="{E75D8A4D-80AE-4F70-A74D-A2637D3DC57E}"/>
    <dgm:cxn modelId="{0A41DB4A-8316-44F9-B310-56FCDD59D597}" type="presOf" srcId="{ECFB6328-6F80-4708-B42E-8ADD9F47A93C}" destId="{433F0160-F524-4B2B-9CEC-EF4ABE722C54}" srcOrd="0" destOrd="0" presId="urn:microsoft.com/office/officeart/2005/8/layout/matrix2"/>
    <dgm:cxn modelId="{7F26BE75-D194-49A7-9E89-5C944AC6265C}" srcId="{ECFB6328-6F80-4708-B42E-8ADD9F47A93C}" destId="{2AE64F3C-959D-44E4-8F06-E883DCAEC5E8}" srcOrd="0" destOrd="0" parTransId="{4BA19F74-F27E-4410-877D-8700990A0524}" sibTransId="{97043C2A-5DFE-4F4A-8E68-9E13C95C5137}"/>
    <dgm:cxn modelId="{E5ADDE76-40F6-4E34-916C-24E85E776EC9}" srcId="{ECFB6328-6F80-4708-B42E-8ADD9F47A93C}" destId="{DE9B4515-4CC1-4E98-BE40-259EBB1F4BC2}" srcOrd="1" destOrd="0" parTransId="{4A05ADB3-FA90-4908-B02D-E56AFFFB7AC4}" sibTransId="{4DAAF98D-0B1B-489D-9246-C32C70863BA5}"/>
    <dgm:cxn modelId="{78D4448A-1FE8-4781-A4A8-840792FC027E}" type="presOf" srcId="{9D548686-ED91-4B92-AF7C-713C247D903B}" destId="{76C10DD1-C683-46AD-ABF4-33B81BDAFB87}" srcOrd="0" destOrd="0" presId="urn:microsoft.com/office/officeart/2005/8/layout/matrix2"/>
    <dgm:cxn modelId="{BAC45F9D-566F-425B-949D-16613F349EC4}" type="presOf" srcId="{2AE64F3C-959D-44E4-8F06-E883DCAEC5E8}" destId="{04EE80DB-A61D-4F39-A9F5-035AD8518213}" srcOrd="0" destOrd="0" presId="urn:microsoft.com/office/officeart/2005/8/layout/matrix2"/>
    <dgm:cxn modelId="{A1A5CFC9-A296-4F42-A075-90CCF19FBC1A}" type="presOf" srcId="{DE9B4515-4CC1-4E98-BE40-259EBB1F4BC2}" destId="{42665D18-0045-4981-8E5E-A895D4055C7A}" srcOrd="0" destOrd="0" presId="urn:microsoft.com/office/officeart/2005/8/layout/matrix2"/>
    <dgm:cxn modelId="{EF1249D2-481A-4460-9915-F66E45A6A585}" srcId="{ECFB6328-6F80-4708-B42E-8ADD9F47A93C}" destId="{9D548686-ED91-4B92-AF7C-713C247D903B}" srcOrd="2" destOrd="0" parTransId="{14FCD8EC-9A5D-4425-A064-49F662BAE983}" sibTransId="{8D0AD612-0B70-4720-90CF-0A3FD3112326}"/>
    <dgm:cxn modelId="{809613F9-E118-4533-8CDC-CC01752553DD}" type="presOf" srcId="{F7E02DC2-D2BF-4122-B8E2-813882EE6EBB}" destId="{70986CBC-5C62-4606-B668-70D4562E1FA5}" srcOrd="0" destOrd="0" presId="urn:microsoft.com/office/officeart/2005/8/layout/matrix2"/>
    <dgm:cxn modelId="{7AC54FD0-0BB1-48CD-A61C-4AE4EFD8EFC5}" type="presParOf" srcId="{433F0160-F524-4B2B-9CEC-EF4ABE722C54}" destId="{349A3A1A-3D43-45DA-8BA0-6AE4DBC34B94}" srcOrd="0" destOrd="0" presId="urn:microsoft.com/office/officeart/2005/8/layout/matrix2"/>
    <dgm:cxn modelId="{1FB07030-0D8B-47BB-9A6F-E613BB603C9B}" type="presParOf" srcId="{433F0160-F524-4B2B-9CEC-EF4ABE722C54}" destId="{04EE80DB-A61D-4F39-A9F5-035AD8518213}" srcOrd="1" destOrd="0" presId="urn:microsoft.com/office/officeart/2005/8/layout/matrix2"/>
    <dgm:cxn modelId="{9F38328A-3BB6-4341-ABE2-E4E854D58436}" type="presParOf" srcId="{433F0160-F524-4B2B-9CEC-EF4ABE722C54}" destId="{42665D18-0045-4981-8E5E-A895D4055C7A}" srcOrd="2" destOrd="0" presId="urn:microsoft.com/office/officeart/2005/8/layout/matrix2"/>
    <dgm:cxn modelId="{70D72771-4338-4678-BE69-36ED147E3B99}" type="presParOf" srcId="{433F0160-F524-4B2B-9CEC-EF4ABE722C54}" destId="{76C10DD1-C683-46AD-ABF4-33B81BDAFB87}" srcOrd="3" destOrd="0" presId="urn:microsoft.com/office/officeart/2005/8/layout/matrix2"/>
    <dgm:cxn modelId="{F2B9B495-768A-4688-A1A0-F41B35AE33E5}" type="presParOf" srcId="{433F0160-F524-4B2B-9CEC-EF4ABE722C54}" destId="{70986CBC-5C62-4606-B668-70D4562E1FA5}"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A3A1A-3D43-45DA-8BA0-6AE4DBC34B94}">
      <dsp:nvSpPr>
        <dsp:cNvPr id="0" name=""/>
        <dsp:cNvSpPr/>
      </dsp:nvSpPr>
      <dsp:spPr>
        <a:xfrm>
          <a:off x="1481552" y="0"/>
          <a:ext cx="4593738" cy="4593738"/>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EE80DB-A61D-4F39-A9F5-035AD8518213}">
      <dsp:nvSpPr>
        <dsp:cNvPr id="0" name=""/>
        <dsp:cNvSpPr/>
      </dsp:nvSpPr>
      <dsp:spPr>
        <a:xfrm>
          <a:off x="1780145" y="298592"/>
          <a:ext cx="1837495" cy="18374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ro-RO" sz="2800" kern="1200" dirty="0"/>
            <a:t>Sănătate mentală</a:t>
          </a:r>
        </a:p>
      </dsp:txBody>
      <dsp:txXfrm>
        <a:off x="1869844" y="388291"/>
        <a:ext cx="1658097" cy="1658097"/>
      </dsp:txXfrm>
    </dsp:sp>
    <dsp:sp modelId="{42665D18-0045-4981-8E5E-A895D4055C7A}">
      <dsp:nvSpPr>
        <dsp:cNvPr id="0" name=""/>
        <dsp:cNvSpPr/>
      </dsp:nvSpPr>
      <dsp:spPr>
        <a:xfrm>
          <a:off x="3939202" y="298592"/>
          <a:ext cx="1837495" cy="18374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ro-RO" sz="2800" kern="1200" dirty="0"/>
            <a:t>Social</a:t>
          </a:r>
        </a:p>
      </dsp:txBody>
      <dsp:txXfrm>
        <a:off x="4028901" y="388291"/>
        <a:ext cx="1658097" cy="1658097"/>
      </dsp:txXfrm>
    </dsp:sp>
    <dsp:sp modelId="{76C10DD1-C683-46AD-ABF4-33B81BDAFB87}">
      <dsp:nvSpPr>
        <dsp:cNvPr id="0" name=""/>
        <dsp:cNvSpPr/>
      </dsp:nvSpPr>
      <dsp:spPr>
        <a:xfrm>
          <a:off x="1780145" y="2457649"/>
          <a:ext cx="1837495" cy="18374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ro-RO" sz="2800" kern="1200" dirty="0"/>
            <a:t>Sănătate</a:t>
          </a:r>
        </a:p>
      </dsp:txBody>
      <dsp:txXfrm>
        <a:off x="1869844" y="2547348"/>
        <a:ext cx="1658097" cy="1658097"/>
      </dsp:txXfrm>
    </dsp:sp>
    <dsp:sp modelId="{70986CBC-5C62-4606-B668-70D4562E1FA5}">
      <dsp:nvSpPr>
        <dsp:cNvPr id="0" name=""/>
        <dsp:cNvSpPr/>
      </dsp:nvSpPr>
      <dsp:spPr>
        <a:xfrm>
          <a:off x="3939202" y="2457649"/>
          <a:ext cx="1837495" cy="18374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Personal</a:t>
          </a:r>
          <a:endParaRPr lang="ro-RO" sz="2800" kern="1200" dirty="0"/>
        </a:p>
      </dsp:txBody>
      <dsp:txXfrm>
        <a:off x="4028901" y="2547348"/>
        <a:ext cx="1658097" cy="1658097"/>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B720C8-0F1F-4769-A95D-E70485508E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1CA3493-3CF0-479D-887E-326CB01F427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84AB01-33F2-4890-81BC-94568158DB71}" type="datetimeFigureOut">
              <a:rPr lang="en-US" smtClean="0"/>
              <a:t>11/21/2022</a:t>
            </a:fld>
            <a:endParaRPr lang="en-US" dirty="0"/>
          </a:p>
        </p:txBody>
      </p:sp>
      <p:sp>
        <p:nvSpPr>
          <p:cNvPr id="4" name="Footer Placeholder 3">
            <a:extLst>
              <a:ext uri="{FF2B5EF4-FFF2-40B4-BE49-F238E27FC236}">
                <a16:creationId xmlns:a16="http://schemas.microsoft.com/office/drawing/2014/main" id="{CA5946B1-632D-4B59-8997-E7256A57DB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0C78952-9C23-4261-888C-BF86D1BD58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82911A-3904-4D85-962F-6F98C8B8092A}" type="slidenum">
              <a:rPr lang="en-US" smtClean="0"/>
              <a:t>‹#›</a:t>
            </a:fld>
            <a:endParaRPr lang="en-US" dirty="0"/>
          </a:p>
        </p:txBody>
      </p:sp>
    </p:spTree>
    <p:extLst>
      <p:ext uri="{BB962C8B-B14F-4D97-AF65-F5344CB8AC3E}">
        <p14:creationId xmlns:p14="http://schemas.microsoft.com/office/powerpoint/2010/main" val="3342219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767F53-9A65-4A97-B208-6DD100108F7E}" type="datetimeFigureOut">
              <a:rPr lang="en-GB" smtClean="0"/>
              <a:t>21/11/2022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9CA2C-7CE0-4041-8C32-376AF866D655}" type="slidenum">
              <a:rPr lang="en-GB" smtClean="0"/>
              <a:t>‹#›</a:t>
            </a:fld>
            <a:endParaRPr lang="en-GB" dirty="0"/>
          </a:p>
        </p:txBody>
      </p:sp>
    </p:spTree>
    <p:extLst>
      <p:ext uri="{BB962C8B-B14F-4D97-AF65-F5344CB8AC3E}">
        <p14:creationId xmlns:p14="http://schemas.microsoft.com/office/powerpoint/2010/main" val="20193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dirty="0"/>
              <a:t>Dopajul a reprezentat una dintre practicile sportive, încă din Antichitate. Atleții foloseau diete speciale, și „poțiuni” pentru a le da un impuls. În anii 20</a:t>
            </a:r>
            <a:r>
              <a:rPr lang="en-US" dirty="0"/>
              <a:t>’</a:t>
            </a:r>
            <a:r>
              <a:rPr lang="ro-RO" dirty="0"/>
              <a:t> a devenit un aspect din ce în ce mai evident, ca folosirea acestor substanțe trebuie să fie controlată. În 1928, atletismul a fost prima ramură sportivă, ce a interzis folosirea acestor substanțe. În acest caz, lucrurile ar fi trebuit să se îmbunătățească, dar, în schimb, s-au înrăutățit. Deși substanțele au devenit interzise, nu exista nicio metodă prin care se putea dovedi ca un sportiv le folosea.</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0C9CA2C-7CE0-4041-8C32-376AF866D655}" type="slidenum">
              <a:rPr lang="en-GB" smtClean="0"/>
              <a:t>2</a:t>
            </a:fld>
            <a:endParaRPr lang="en-GB" dirty="0"/>
          </a:p>
        </p:txBody>
      </p:sp>
    </p:spTree>
    <p:extLst>
      <p:ext uri="{BB962C8B-B14F-4D97-AF65-F5344CB8AC3E}">
        <p14:creationId xmlns:p14="http://schemas.microsoft.com/office/powerpoint/2010/main" val="238195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D0C9CA2C-7CE0-4041-8C32-376AF866D655}" type="slidenum">
              <a:rPr lang="en-GB" smtClean="0"/>
              <a:t>3</a:t>
            </a:fld>
            <a:endParaRPr lang="en-GB" dirty="0"/>
          </a:p>
        </p:txBody>
      </p:sp>
    </p:spTree>
    <p:extLst>
      <p:ext uri="{BB962C8B-B14F-4D97-AF65-F5344CB8AC3E}">
        <p14:creationId xmlns:p14="http://schemas.microsoft.com/office/powerpoint/2010/main" val="3701510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În 1928, atletismul a fost prima ramură sportivă, care a interzis folosirea substanțelor, dar nu exista o metodă de a afla dacă sportivii le folosesc.</a:t>
            </a:r>
            <a:endParaRPr lang="en-GB" dirty="0"/>
          </a:p>
          <a:p>
            <a:endParaRPr lang="en-GB" dirty="0"/>
          </a:p>
          <a:p>
            <a:r>
              <a:rPr lang="en-GB" dirty="0"/>
              <a:t>1966 –</a:t>
            </a:r>
            <a:r>
              <a:rPr lang="ro-RO" dirty="0"/>
              <a:t> Federațiile de Ciclism și Fotbal au fost primele federații care au început să testeze atleții, în cadrul Campionatelor Mondiale</a:t>
            </a:r>
            <a:endParaRPr lang="en-GB" dirty="0"/>
          </a:p>
          <a:p>
            <a:endParaRPr lang="en-GB" dirty="0"/>
          </a:p>
          <a:p>
            <a:r>
              <a:rPr lang="ro-RO" dirty="0"/>
              <a:t>Comitetul Internațional Olimpic, a introdus testarea obligatorie sportivilor în cadrul Jocurilor Olimpice de Iarnă de la Grenoble, precum și în cadrul Jocurilor Olimpice din Mexic. </a:t>
            </a:r>
          </a:p>
          <a:p>
            <a:endParaRPr lang="ro-RO" dirty="0"/>
          </a:p>
          <a:p>
            <a:r>
              <a:rPr lang="ro-RO" dirty="0"/>
              <a:t>În anii 70</a:t>
            </a:r>
            <a:r>
              <a:rPr lang="en-US" dirty="0"/>
              <a:t>’</a:t>
            </a:r>
            <a:r>
              <a:rPr lang="ro-RO" dirty="0"/>
              <a:t> steroizii erau folosiți în mod obișnuit de către atleți. Steroizii au fost interziși de către Comitetul Olimpic Internațional în 1976. </a:t>
            </a:r>
          </a:p>
          <a:p>
            <a:endParaRPr lang="ro-RO" dirty="0"/>
          </a:p>
          <a:p>
            <a:endParaRPr lang="en-GB" dirty="0"/>
          </a:p>
          <a:p>
            <a:endParaRPr lang="en-GB" dirty="0"/>
          </a:p>
        </p:txBody>
      </p:sp>
      <p:sp>
        <p:nvSpPr>
          <p:cNvPr id="4" name="Slide Number Placeholder 3"/>
          <p:cNvSpPr>
            <a:spLocks noGrp="1"/>
          </p:cNvSpPr>
          <p:nvPr>
            <p:ph type="sldNum" sz="quarter" idx="5"/>
          </p:nvPr>
        </p:nvSpPr>
        <p:spPr/>
        <p:txBody>
          <a:bodyPr/>
          <a:lstStyle/>
          <a:p>
            <a:fld id="{D0C9CA2C-7CE0-4041-8C32-376AF866D655}" type="slidenum">
              <a:rPr lang="en-GB" smtClean="0"/>
              <a:t>4</a:t>
            </a:fld>
            <a:endParaRPr lang="en-GB" dirty="0"/>
          </a:p>
        </p:txBody>
      </p:sp>
    </p:spTree>
    <p:extLst>
      <p:ext uri="{BB962C8B-B14F-4D97-AF65-F5344CB8AC3E}">
        <p14:creationId xmlns:p14="http://schemas.microsoft.com/office/powerpoint/2010/main" val="2361232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D0C9CA2C-7CE0-4041-8C32-376AF866D655}" type="slidenum">
              <a:rPr lang="en-GB" smtClean="0"/>
              <a:t>24</a:t>
            </a:fld>
            <a:endParaRPr lang="en-GB" dirty="0"/>
          </a:p>
        </p:txBody>
      </p:sp>
    </p:spTree>
    <p:extLst>
      <p:ext uri="{BB962C8B-B14F-4D97-AF65-F5344CB8AC3E}">
        <p14:creationId xmlns:p14="http://schemas.microsoft.com/office/powerpoint/2010/main" val="3472029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Layou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265DD979-30EE-452B-BD97-08E76F947DDC}"/>
              </a:ext>
            </a:extLst>
          </p:cNvPr>
          <p:cNvSpPr/>
          <p:nvPr userDrawn="1"/>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9">
            <a:extLst>
              <a:ext uri="{FF2B5EF4-FFF2-40B4-BE49-F238E27FC236}">
                <a16:creationId xmlns:a16="http://schemas.microsoft.com/office/drawing/2014/main" id="{AEF8B7ED-1A1F-4CDE-83D3-C519FA54465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2" name="Group 21">
            <a:extLst>
              <a:ext uri="{FF2B5EF4-FFF2-40B4-BE49-F238E27FC236}">
                <a16:creationId xmlns:a16="http://schemas.microsoft.com/office/drawing/2014/main" id="{A06CCA5E-451F-4542-B206-D2D13583114C}"/>
              </a:ext>
            </a:extLst>
          </p:cNvPr>
          <p:cNvGrpSpPr/>
          <p:nvPr userDrawn="1"/>
        </p:nvGrpSpPr>
        <p:grpSpPr>
          <a:xfrm>
            <a:off x="758507" y="2603862"/>
            <a:ext cx="5920691" cy="3565483"/>
            <a:chOff x="4098364" y="1571764"/>
            <a:chExt cx="7301609" cy="4397082"/>
          </a:xfrm>
        </p:grpSpPr>
        <p:grpSp>
          <p:nvGrpSpPr>
            <p:cNvPr id="23" name="Graphic 55">
              <a:extLst>
                <a:ext uri="{FF2B5EF4-FFF2-40B4-BE49-F238E27FC236}">
                  <a16:creationId xmlns:a16="http://schemas.microsoft.com/office/drawing/2014/main" id="{C49AFA94-CB02-406A-B68E-76F7985C97D6}"/>
                </a:ext>
              </a:extLst>
            </p:cNvPr>
            <p:cNvGrpSpPr/>
            <p:nvPr/>
          </p:nvGrpSpPr>
          <p:grpSpPr>
            <a:xfrm>
              <a:off x="4910815" y="1571764"/>
              <a:ext cx="5616422" cy="3644404"/>
              <a:chOff x="5769768" y="3217068"/>
              <a:chExt cx="651510" cy="422754"/>
            </a:xfrm>
          </p:grpSpPr>
          <p:sp>
            <p:nvSpPr>
              <p:cNvPr id="48" name="Freeform: Shape 47">
                <a:extLst>
                  <a:ext uri="{FF2B5EF4-FFF2-40B4-BE49-F238E27FC236}">
                    <a16:creationId xmlns:a16="http://schemas.microsoft.com/office/drawing/2014/main" id="{05F19F3B-FACD-4743-81B8-DE3B3FC0991C}"/>
                  </a:ext>
                </a:extLst>
              </p:cNvPr>
              <p:cNvSpPr/>
              <p:nvPr/>
            </p:nvSpPr>
            <p:spPr>
              <a:xfrm>
                <a:off x="5769768" y="3217068"/>
                <a:ext cx="647700" cy="419100"/>
              </a:xfrm>
              <a:custGeom>
                <a:avLst/>
                <a:gdLst>
                  <a:gd name="connsiteX0" fmla="*/ 639604 w 647700"/>
                  <a:gd name="connsiteY0" fmla="*/ 417671 h 419100"/>
                  <a:gd name="connsiteX1" fmla="*/ 14764 w 647700"/>
                  <a:gd name="connsiteY1" fmla="*/ 417671 h 419100"/>
                  <a:gd name="connsiteX2" fmla="*/ 7144 w 647700"/>
                  <a:gd name="connsiteY2" fmla="*/ 410051 h 419100"/>
                  <a:gd name="connsiteX3" fmla="*/ 7144 w 647700"/>
                  <a:gd name="connsiteY3" fmla="*/ 38576 h 419100"/>
                  <a:gd name="connsiteX4" fmla="*/ 37624 w 647700"/>
                  <a:gd name="connsiteY4" fmla="*/ 7144 h 419100"/>
                  <a:gd name="connsiteX5" fmla="*/ 616744 w 647700"/>
                  <a:gd name="connsiteY5" fmla="*/ 7144 h 419100"/>
                  <a:gd name="connsiteX6" fmla="*/ 647224 w 647700"/>
                  <a:gd name="connsiteY6" fmla="*/ 37624 h 419100"/>
                  <a:gd name="connsiteX7" fmla="*/ 647224 w 647700"/>
                  <a:gd name="connsiteY7" fmla="*/ 409099 h 419100"/>
                  <a:gd name="connsiteX8" fmla="*/ 639604 w 647700"/>
                  <a:gd name="connsiteY8" fmla="*/ 41767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9604" y="417671"/>
                    </a:moveTo>
                    <a:lnTo>
                      <a:pt x="14764" y="417671"/>
                    </a:lnTo>
                    <a:cubicBezTo>
                      <a:pt x="10954" y="417671"/>
                      <a:pt x="7144" y="413861"/>
                      <a:pt x="7144" y="410051"/>
                    </a:cubicBezTo>
                    <a:lnTo>
                      <a:pt x="7144" y="38576"/>
                    </a:lnTo>
                    <a:cubicBezTo>
                      <a:pt x="7144" y="20479"/>
                      <a:pt x="20479" y="7144"/>
                      <a:pt x="37624" y="7144"/>
                    </a:cubicBezTo>
                    <a:lnTo>
                      <a:pt x="616744" y="7144"/>
                    </a:lnTo>
                    <a:cubicBezTo>
                      <a:pt x="633889" y="7144"/>
                      <a:pt x="647224" y="20479"/>
                      <a:pt x="647224" y="37624"/>
                    </a:cubicBezTo>
                    <a:lnTo>
                      <a:pt x="647224" y="409099"/>
                    </a:lnTo>
                    <a:cubicBezTo>
                      <a:pt x="647224" y="413861"/>
                      <a:pt x="643414" y="417671"/>
                      <a:pt x="639604" y="417671"/>
                    </a:cubicBezTo>
                    <a:close/>
                  </a:path>
                </a:pathLst>
              </a:custGeom>
              <a:solidFill>
                <a:srgbClr val="808080"/>
              </a:solid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611E77FD-F910-47B9-9EE0-9CA9EBB5AD17}"/>
                  </a:ext>
                </a:extLst>
              </p:cNvPr>
              <p:cNvSpPr/>
              <p:nvPr/>
            </p:nvSpPr>
            <p:spPr>
              <a:xfrm>
                <a:off x="5773578" y="3220722"/>
                <a:ext cx="647700" cy="419100"/>
              </a:xfrm>
              <a:custGeom>
                <a:avLst/>
                <a:gdLst>
                  <a:gd name="connsiteX0" fmla="*/ 631984 w 647700"/>
                  <a:gd name="connsiteY0" fmla="*/ 412909 h 419100"/>
                  <a:gd name="connsiteX1" fmla="*/ 14764 w 647700"/>
                  <a:gd name="connsiteY1" fmla="*/ 412909 h 419100"/>
                  <a:gd name="connsiteX2" fmla="*/ 7144 w 647700"/>
                  <a:gd name="connsiteY2" fmla="*/ 405289 h 419100"/>
                  <a:gd name="connsiteX3" fmla="*/ 7144 w 647700"/>
                  <a:gd name="connsiteY3" fmla="*/ 34766 h 419100"/>
                  <a:gd name="connsiteX4" fmla="*/ 34766 w 647700"/>
                  <a:gd name="connsiteY4" fmla="*/ 7144 h 419100"/>
                  <a:gd name="connsiteX5" fmla="*/ 612934 w 647700"/>
                  <a:gd name="connsiteY5" fmla="*/ 7144 h 419100"/>
                  <a:gd name="connsiteX6" fmla="*/ 640556 w 647700"/>
                  <a:gd name="connsiteY6" fmla="*/ 34766 h 419100"/>
                  <a:gd name="connsiteX7" fmla="*/ 640556 w 647700"/>
                  <a:gd name="connsiteY7" fmla="*/ 405289 h 419100"/>
                  <a:gd name="connsiteX8" fmla="*/ 631984 w 647700"/>
                  <a:gd name="connsiteY8" fmla="*/ 412909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1984" y="412909"/>
                    </a:moveTo>
                    <a:lnTo>
                      <a:pt x="14764" y="412909"/>
                    </a:lnTo>
                    <a:cubicBezTo>
                      <a:pt x="10954" y="412909"/>
                      <a:pt x="7144" y="409099"/>
                      <a:pt x="7144" y="405289"/>
                    </a:cubicBezTo>
                    <a:lnTo>
                      <a:pt x="7144" y="34766"/>
                    </a:lnTo>
                    <a:cubicBezTo>
                      <a:pt x="7144" y="19526"/>
                      <a:pt x="19526" y="7144"/>
                      <a:pt x="34766" y="7144"/>
                    </a:cubicBezTo>
                    <a:lnTo>
                      <a:pt x="612934" y="7144"/>
                    </a:lnTo>
                    <a:cubicBezTo>
                      <a:pt x="628174" y="7144"/>
                      <a:pt x="640556" y="19526"/>
                      <a:pt x="640556" y="34766"/>
                    </a:cubicBezTo>
                    <a:lnTo>
                      <a:pt x="640556" y="405289"/>
                    </a:lnTo>
                    <a:cubicBezTo>
                      <a:pt x="639604" y="410051"/>
                      <a:pt x="635794" y="412909"/>
                      <a:pt x="631984" y="412909"/>
                    </a:cubicBezTo>
                    <a:close/>
                  </a:path>
                </a:pathLst>
              </a:custGeom>
              <a:solidFill>
                <a:srgbClr val="333333"/>
              </a:solidFill>
              <a:ln w="9525" cap="flat">
                <a:noFill/>
                <a:prstDash val="solid"/>
                <a:miter/>
              </a:ln>
            </p:spPr>
            <p:txBody>
              <a:bodyPr rtlCol="0" anchor="ctr"/>
              <a:lstStyle/>
              <a:p>
                <a:endParaRPr lang="en-US" dirty="0"/>
              </a:p>
            </p:txBody>
          </p:sp>
        </p:grpSp>
        <p:sp>
          <p:nvSpPr>
            <p:cNvPr id="24" name="Freeform: Shape 23">
              <a:extLst>
                <a:ext uri="{FF2B5EF4-FFF2-40B4-BE49-F238E27FC236}">
                  <a16:creationId xmlns:a16="http://schemas.microsoft.com/office/drawing/2014/main" id="{AB00050F-BBCF-4B07-B144-24AF043BE2C0}"/>
                </a:ext>
              </a:extLst>
            </p:cNvPr>
            <p:cNvSpPr/>
            <p:nvPr/>
          </p:nvSpPr>
          <p:spPr>
            <a:xfrm>
              <a:off x="5130280" y="1781416"/>
              <a:ext cx="5163280" cy="3278273"/>
            </a:xfrm>
            <a:custGeom>
              <a:avLst/>
              <a:gdLst>
                <a:gd name="connsiteX0" fmla="*/ 7144 w 600075"/>
                <a:gd name="connsiteY0" fmla="*/ 7144 h 381000"/>
                <a:gd name="connsiteX1" fmla="*/ 597694 w 600075"/>
                <a:gd name="connsiteY1" fmla="*/ 7144 h 381000"/>
                <a:gd name="connsiteX2" fmla="*/ 597694 w 600075"/>
                <a:gd name="connsiteY2" fmla="*/ 376714 h 381000"/>
                <a:gd name="connsiteX3" fmla="*/ 7144 w 600075"/>
                <a:gd name="connsiteY3" fmla="*/ 376714 h 381000"/>
              </a:gdLst>
              <a:ahLst/>
              <a:cxnLst>
                <a:cxn ang="0">
                  <a:pos x="connsiteX0" y="connsiteY0"/>
                </a:cxn>
                <a:cxn ang="0">
                  <a:pos x="connsiteX1" y="connsiteY1"/>
                </a:cxn>
                <a:cxn ang="0">
                  <a:pos x="connsiteX2" y="connsiteY2"/>
                </a:cxn>
                <a:cxn ang="0">
                  <a:pos x="connsiteX3" y="connsiteY3"/>
                </a:cxn>
              </a:cxnLst>
              <a:rect l="l" t="t" r="r" b="b"/>
              <a:pathLst>
                <a:path w="600075" h="381000">
                  <a:moveTo>
                    <a:pt x="7144" y="7144"/>
                  </a:moveTo>
                  <a:lnTo>
                    <a:pt x="597694" y="7144"/>
                  </a:lnTo>
                  <a:lnTo>
                    <a:pt x="597694" y="376714"/>
                  </a:lnTo>
                  <a:lnTo>
                    <a:pt x="7144" y="376714"/>
                  </a:lnTo>
                  <a:close/>
                </a:path>
              </a:pathLst>
            </a:custGeom>
            <a:solidFill>
              <a:srgbClr val="F2F2F2"/>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08BADC4B-6EB9-42D0-A753-3C5C7C5FCBF3}"/>
                </a:ext>
              </a:extLst>
            </p:cNvPr>
            <p:cNvSpPr/>
            <p:nvPr/>
          </p:nvSpPr>
          <p:spPr>
            <a:xfrm>
              <a:off x="5210103" y="5108863"/>
              <a:ext cx="4999367" cy="245870"/>
            </a:xfrm>
            <a:custGeom>
              <a:avLst/>
              <a:gdLst>
                <a:gd name="connsiteX0" fmla="*/ 553174 w 581025"/>
                <a:gd name="connsiteY0" fmla="*/ 7144 h 28575"/>
                <a:gd name="connsiteX1" fmla="*/ 574129 w 581025"/>
                <a:gd name="connsiteY1" fmla="*/ 23336 h 28575"/>
                <a:gd name="connsiteX2" fmla="*/ 574129 w 581025"/>
                <a:gd name="connsiteY2" fmla="*/ 30004 h 28575"/>
                <a:gd name="connsiteX3" fmla="*/ 19774 w 581025"/>
                <a:gd name="connsiteY3" fmla="*/ 30004 h 28575"/>
                <a:gd name="connsiteX4" fmla="*/ 8344 w 581025"/>
                <a:gd name="connsiteY4" fmla="*/ 26194 h 28575"/>
                <a:gd name="connsiteX5" fmla="*/ 35014 w 581025"/>
                <a:gd name="connsiteY5" fmla="*/ 7144 h 28575"/>
                <a:gd name="connsiteX6" fmla="*/ 553174 w 5810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28575">
                  <a:moveTo>
                    <a:pt x="553174" y="7144"/>
                  </a:moveTo>
                  <a:cubicBezTo>
                    <a:pt x="553174" y="7144"/>
                    <a:pt x="566509" y="16669"/>
                    <a:pt x="574129" y="23336"/>
                  </a:cubicBezTo>
                  <a:cubicBezTo>
                    <a:pt x="581749" y="30004"/>
                    <a:pt x="574129" y="30004"/>
                    <a:pt x="574129" y="30004"/>
                  </a:cubicBezTo>
                  <a:cubicBezTo>
                    <a:pt x="574129" y="30004"/>
                    <a:pt x="37871" y="30004"/>
                    <a:pt x="19774" y="30004"/>
                  </a:cubicBezTo>
                  <a:cubicBezTo>
                    <a:pt x="1676" y="30004"/>
                    <a:pt x="8344" y="26194"/>
                    <a:pt x="8344" y="26194"/>
                  </a:cubicBezTo>
                  <a:lnTo>
                    <a:pt x="35014" y="7144"/>
                  </a:lnTo>
                  <a:lnTo>
                    <a:pt x="553174" y="7144"/>
                  </a:lnTo>
                  <a:close/>
                </a:path>
              </a:pathLst>
            </a:custGeom>
            <a:solidFill>
              <a:srgbClr val="323334"/>
            </a:solid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6378FDA6-D5BA-443E-8CD4-3C2B46AB6C8A}"/>
                </a:ext>
              </a:extLst>
            </p:cNvPr>
            <p:cNvSpPr/>
            <p:nvPr/>
          </p:nvSpPr>
          <p:spPr>
            <a:xfrm>
              <a:off x="5403495" y="5242756"/>
              <a:ext cx="4589582" cy="81957"/>
            </a:xfrm>
            <a:custGeom>
              <a:avLst/>
              <a:gdLst>
                <a:gd name="connsiteX0" fmla="*/ 538318 w 533400"/>
                <a:gd name="connsiteY0" fmla="*/ 3965 h 0"/>
                <a:gd name="connsiteX1" fmla="*/ 3965 w 533400"/>
                <a:gd name="connsiteY1" fmla="*/ 3965 h 0"/>
              </a:gdLst>
              <a:ahLst/>
              <a:cxnLst>
                <a:cxn ang="0">
                  <a:pos x="connsiteX0" y="connsiteY0"/>
                </a:cxn>
                <a:cxn ang="0">
                  <a:pos x="connsiteX1" y="connsiteY1"/>
                </a:cxn>
              </a:cxnLst>
              <a:rect l="l" t="t" r="r" b="b"/>
              <a:pathLst>
                <a:path w="533400">
                  <a:moveTo>
                    <a:pt x="538318" y="3965"/>
                  </a:moveTo>
                  <a:lnTo>
                    <a:pt x="3965" y="3965"/>
                  </a:lnTo>
                </a:path>
              </a:pathLst>
            </a:custGeom>
            <a:ln w="5287" cap="rnd">
              <a:solidFill>
                <a:srgbClr val="FFFFFF"/>
              </a:solid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85070495-6AB5-4439-8EED-4223B30F9EAF}"/>
                </a:ext>
              </a:extLst>
            </p:cNvPr>
            <p:cNvSpPr/>
            <p:nvPr/>
          </p:nvSpPr>
          <p:spPr>
            <a:xfrm>
              <a:off x="5469061" y="5201782"/>
              <a:ext cx="4507626" cy="81957"/>
            </a:xfrm>
            <a:custGeom>
              <a:avLst/>
              <a:gdLst>
                <a:gd name="connsiteX0" fmla="*/ 3965 w 523875"/>
                <a:gd name="connsiteY0" fmla="*/ 3965 h 0"/>
                <a:gd name="connsiteX1" fmla="*/ 524031 w 523875"/>
                <a:gd name="connsiteY1" fmla="*/ 3965 h 0"/>
              </a:gdLst>
              <a:ahLst/>
              <a:cxnLst>
                <a:cxn ang="0">
                  <a:pos x="connsiteX0" y="connsiteY0"/>
                </a:cxn>
                <a:cxn ang="0">
                  <a:pos x="connsiteX1" y="connsiteY1"/>
                </a:cxn>
              </a:cxnLst>
              <a:rect l="l" t="t" r="r" b="b"/>
              <a:pathLst>
                <a:path w="523875">
                  <a:moveTo>
                    <a:pt x="3965" y="3965"/>
                  </a:moveTo>
                  <a:lnTo>
                    <a:pt x="524031" y="3965"/>
                  </a:lnTo>
                </a:path>
              </a:pathLst>
            </a:custGeom>
            <a:ln w="5287" cap="rnd">
              <a:solidFill>
                <a:srgbClr val="FFFFFF"/>
              </a:solid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9821168E-844C-481A-B8F3-32C75B5054F4}"/>
                </a:ext>
              </a:extLst>
            </p:cNvPr>
            <p:cNvSpPr/>
            <p:nvPr/>
          </p:nvSpPr>
          <p:spPr>
            <a:xfrm>
              <a:off x="5354321" y="5291930"/>
              <a:ext cx="4753496" cy="81957"/>
            </a:xfrm>
            <a:custGeom>
              <a:avLst/>
              <a:gdLst>
                <a:gd name="connsiteX0" fmla="*/ 550701 w 552450"/>
                <a:gd name="connsiteY0" fmla="*/ 3965 h 0"/>
                <a:gd name="connsiteX1" fmla="*/ 3965 w 552450"/>
                <a:gd name="connsiteY1" fmla="*/ 3965 h 0"/>
              </a:gdLst>
              <a:ahLst/>
              <a:cxnLst>
                <a:cxn ang="0">
                  <a:pos x="connsiteX0" y="connsiteY0"/>
                </a:cxn>
                <a:cxn ang="0">
                  <a:pos x="connsiteX1" y="connsiteY1"/>
                </a:cxn>
              </a:cxnLst>
              <a:rect l="l" t="t" r="r" b="b"/>
              <a:pathLst>
                <a:path w="552450">
                  <a:moveTo>
                    <a:pt x="550701" y="3965"/>
                  </a:moveTo>
                  <a:lnTo>
                    <a:pt x="3965" y="3965"/>
                  </a:lnTo>
                </a:path>
              </a:pathLst>
            </a:custGeom>
            <a:ln w="5287" cap="rnd">
              <a:solidFill>
                <a:srgbClr val="FFFFFF"/>
              </a:solid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BF376C1E-829F-4627-A9FC-603E3F9D8239}"/>
                </a:ext>
              </a:extLst>
            </p:cNvPr>
            <p:cNvSpPr/>
            <p:nvPr/>
          </p:nvSpPr>
          <p:spPr>
            <a:xfrm>
              <a:off x="5424729" y="5180579"/>
              <a:ext cx="4343712" cy="81957"/>
            </a:xfrm>
            <a:custGeom>
              <a:avLst/>
              <a:gdLst>
                <a:gd name="connsiteX0" fmla="*/ 1586 w 504825"/>
                <a:gd name="connsiteY0" fmla="*/ 1586 h 0"/>
                <a:gd name="connsiteX1" fmla="*/ 511173 w 504825"/>
                <a:gd name="connsiteY1" fmla="*/ 1586 h 0"/>
              </a:gdLst>
              <a:ahLst/>
              <a:cxnLst>
                <a:cxn ang="0">
                  <a:pos x="connsiteX0" y="connsiteY0"/>
                </a:cxn>
                <a:cxn ang="0">
                  <a:pos x="connsiteX1" y="connsiteY1"/>
                </a:cxn>
              </a:cxnLst>
              <a:rect l="l" t="t" r="r" b="b"/>
              <a:pathLst>
                <a:path w="504825">
                  <a:moveTo>
                    <a:pt x="1586" y="1586"/>
                  </a:moveTo>
                  <a:lnTo>
                    <a:pt x="511173" y="1586"/>
                  </a:lnTo>
                </a:path>
              </a:pathLst>
            </a:custGeom>
            <a:ln w="2115" cap="rnd">
              <a:solidFill>
                <a:srgbClr val="FFFFFF"/>
              </a:solid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CDCC7A37-C1A5-44ED-8513-F2059D79E78B}"/>
                </a:ext>
              </a:extLst>
            </p:cNvPr>
            <p:cNvSpPr/>
            <p:nvPr/>
          </p:nvSpPr>
          <p:spPr>
            <a:xfrm>
              <a:off x="5269602" y="5117063"/>
              <a:ext cx="4917410" cy="245870"/>
            </a:xfrm>
            <a:custGeom>
              <a:avLst/>
              <a:gdLst>
                <a:gd name="connsiteX0" fmla="*/ 32861 w 571500"/>
                <a:gd name="connsiteY0" fmla="*/ 7144 h 28575"/>
                <a:gd name="connsiteX1" fmla="*/ 7144 w 571500"/>
                <a:gd name="connsiteY1" fmla="*/ 26194 h 28575"/>
                <a:gd name="connsiteX2" fmla="*/ 566261 w 571500"/>
                <a:gd name="connsiteY2" fmla="*/ 26194 h 28575"/>
                <a:gd name="connsiteX3" fmla="*/ 541496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32861" y="7144"/>
                  </a:moveTo>
                  <a:lnTo>
                    <a:pt x="7144" y="26194"/>
                  </a:lnTo>
                  <a:lnTo>
                    <a:pt x="566261" y="26194"/>
                  </a:lnTo>
                  <a:lnTo>
                    <a:pt x="541496" y="7144"/>
                  </a:lnTo>
                  <a:close/>
                </a:path>
              </a:pathLst>
            </a:custGeom>
            <a:solidFill>
              <a:srgbClr val="323334">
                <a:alpha val="56000"/>
              </a:srgbClr>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FE8CCBE0-1B0C-438D-94FF-E082C11F048B}"/>
                </a:ext>
              </a:extLst>
            </p:cNvPr>
            <p:cNvSpPr/>
            <p:nvPr/>
          </p:nvSpPr>
          <p:spPr>
            <a:xfrm>
              <a:off x="4105815" y="5559062"/>
              <a:ext cx="7294158" cy="409784"/>
            </a:xfrm>
            <a:custGeom>
              <a:avLst/>
              <a:gdLst>
                <a:gd name="connsiteX0" fmla="*/ 842486 w 847725"/>
                <a:gd name="connsiteY0" fmla="*/ 30069 h 47625"/>
                <a:gd name="connsiteX1" fmla="*/ 830104 w 847725"/>
                <a:gd name="connsiteY1" fmla="*/ 44357 h 47625"/>
                <a:gd name="connsiteX2" fmla="*/ 41434 w 847725"/>
                <a:gd name="connsiteY2" fmla="*/ 44357 h 47625"/>
                <a:gd name="connsiteX3" fmla="*/ 20479 w 847725"/>
                <a:gd name="connsiteY3" fmla="*/ 43404 h 47625"/>
                <a:gd name="connsiteX4" fmla="*/ 7144 w 847725"/>
                <a:gd name="connsiteY4" fmla="*/ 29117 h 47625"/>
                <a:gd name="connsiteX5" fmla="*/ 7144 w 847725"/>
                <a:gd name="connsiteY5" fmla="*/ 9114 h 47625"/>
                <a:gd name="connsiteX6" fmla="*/ 9049 w 847725"/>
                <a:gd name="connsiteY6" fmla="*/ 9114 h 47625"/>
                <a:gd name="connsiteX7" fmla="*/ 27146 w 847725"/>
                <a:gd name="connsiteY7" fmla="*/ 9114 h 47625"/>
                <a:gd name="connsiteX8" fmla="*/ 752951 w 847725"/>
                <a:gd name="connsiteY8" fmla="*/ 7209 h 47625"/>
                <a:gd name="connsiteX9" fmla="*/ 842486 w 847725"/>
                <a:gd name="connsiteY9" fmla="*/ 7209 h 47625"/>
                <a:gd name="connsiteX10" fmla="*/ 842486 w 847725"/>
                <a:gd name="connsiteY10" fmla="*/ 7209 h 47625"/>
                <a:gd name="connsiteX11" fmla="*/ 842486 w 847725"/>
                <a:gd name="connsiteY11" fmla="*/ 3006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47625">
                  <a:moveTo>
                    <a:pt x="842486" y="30069"/>
                  </a:moveTo>
                  <a:cubicBezTo>
                    <a:pt x="842486" y="44357"/>
                    <a:pt x="830104" y="44357"/>
                    <a:pt x="830104" y="44357"/>
                  </a:cubicBezTo>
                  <a:cubicBezTo>
                    <a:pt x="830104" y="44357"/>
                    <a:pt x="71914" y="44357"/>
                    <a:pt x="41434" y="44357"/>
                  </a:cubicBezTo>
                  <a:cubicBezTo>
                    <a:pt x="31909" y="44357"/>
                    <a:pt x="25241" y="44357"/>
                    <a:pt x="20479" y="43404"/>
                  </a:cubicBezTo>
                  <a:cubicBezTo>
                    <a:pt x="12859" y="42452"/>
                    <a:pt x="7144" y="36737"/>
                    <a:pt x="7144" y="29117"/>
                  </a:cubicBezTo>
                  <a:lnTo>
                    <a:pt x="7144" y="9114"/>
                  </a:lnTo>
                  <a:lnTo>
                    <a:pt x="9049" y="9114"/>
                  </a:lnTo>
                  <a:lnTo>
                    <a:pt x="27146" y="9114"/>
                  </a:lnTo>
                  <a:lnTo>
                    <a:pt x="752951" y="7209"/>
                  </a:lnTo>
                  <a:lnTo>
                    <a:pt x="842486" y="7209"/>
                  </a:lnTo>
                  <a:lnTo>
                    <a:pt x="842486" y="7209"/>
                  </a:lnTo>
                  <a:cubicBezTo>
                    <a:pt x="841534" y="6257"/>
                    <a:pt x="842486" y="15782"/>
                    <a:pt x="842486" y="30069"/>
                  </a:cubicBezTo>
                  <a:close/>
                </a:path>
              </a:pathLst>
            </a:custGeom>
            <a:solidFill>
              <a:srgbClr val="666666"/>
            </a:solid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143BC099-A056-42DA-9F53-27069C0E9109}"/>
                </a:ext>
              </a:extLst>
            </p:cNvPr>
            <p:cNvSpPr/>
            <p:nvPr/>
          </p:nvSpPr>
          <p:spPr>
            <a:xfrm>
              <a:off x="4098364" y="5051498"/>
              <a:ext cx="7294158" cy="655655"/>
            </a:xfrm>
            <a:custGeom>
              <a:avLst/>
              <a:gdLst>
                <a:gd name="connsiteX0" fmla="*/ 827161 w 847725"/>
                <a:gd name="connsiteY0" fmla="*/ 70009 h 76200"/>
                <a:gd name="connsiteX1" fmla="*/ 753818 w 847725"/>
                <a:gd name="connsiteY1" fmla="*/ 70009 h 76200"/>
                <a:gd name="connsiteX2" fmla="*/ 24203 w 847725"/>
                <a:gd name="connsiteY2" fmla="*/ 70009 h 76200"/>
                <a:gd name="connsiteX3" fmla="*/ 17535 w 847725"/>
                <a:gd name="connsiteY3" fmla="*/ 70009 h 76200"/>
                <a:gd name="connsiteX4" fmla="*/ 8010 w 847725"/>
                <a:gd name="connsiteY4" fmla="*/ 67151 h 76200"/>
                <a:gd name="connsiteX5" fmla="*/ 13725 w 847725"/>
                <a:gd name="connsiteY5" fmla="*/ 58579 h 76200"/>
                <a:gd name="connsiteX6" fmla="*/ 97545 w 847725"/>
                <a:gd name="connsiteY6" fmla="*/ 9049 h 76200"/>
                <a:gd name="connsiteX7" fmla="*/ 101355 w 847725"/>
                <a:gd name="connsiteY7" fmla="*/ 7144 h 76200"/>
                <a:gd name="connsiteX8" fmla="*/ 739531 w 847725"/>
                <a:gd name="connsiteY8" fmla="*/ 7144 h 76200"/>
                <a:gd name="connsiteX9" fmla="*/ 742388 w 847725"/>
                <a:gd name="connsiteY9" fmla="*/ 8096 h 76200"/>
                <a:gd name="connsiteX10" fmla="*/ 746198 w 847725"/>
                <a:gd name="connsiteY10" fmla="*/ 9049 h 76200"/>
                <a:gd name="connsiteX11" fmla="*/ 747150 w 847725"/>
                <a:gd name="connsiteY11" fmla="*/ 9049 h 76200"/>
                <a:gd name="connsiteX12" fmla="*/ 757628 w 847725"/>
                <a:gd name="connsiteY12" fmla="*/ 14764 h 76200"/>
                <a:gd name="connsiteX13" fmla="*/ 840496 w 847725"/>
                <a:gd name="connsiteY13" fmla="*/ 62389 h 76200"/>
                <a:gd name="connsiteX14" fmla="*/ 842400 w 847725"/>
                <a:gd name="connsiteY14" fmla="*/ 65246 h 76200"/>
                <a:gd name="connsiteX15" fmla="*/ 827161 w 847725"/>
                <a:gd name="connsiteY15" fmla="*/ 7000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7725" h="76200">
                  <a:moveTo>
                    <a:pt x="827161" y="70009"/>
                  </a:moveTo>
                  <a:cubicBezTo>
                    <a:pt x="823350" y="70009"/>
                    <a:pt x="795728" y="70009"/>
                    <a:pt x="753818" y="70009"/>
                  </a:cubicBezTo>
                  <a:cubicBezTo>
                    <a:pt x="566175" y="70009"/>
                    <a:pt x="85163" y="70009"/>
                    <a:pt x="24203" y="70009"/>
                  </a:cubicBezTo>
                  <a:cubicBezTo>
                    <a:pt x="20393" y="70009"/>
                    <a:pt x="17535" y="70009"/>
                    <a:pt x="17535" y="70009"/>
                  </a:cubicBezTo>
                  <a:cubicBezTo>
                    <a:pt x="17535" y="70009"/>
                    <a:pt x="10868" y="70009"/>
                    <a:pt x="8010" y="67151"/>
                  </a:cubicBezTo>
                  <a:cubicBezTo>
                    <a:pt x="6105" y="65246"/>
                    <a:pt x="7058" y="63341"/>
                    <a:pt x="13725" y="58579"/>
                  </a:cubicBezTo>
                  <a:cubicBezTo>
                    <a:pt x="27060" y="49054"/>
                    <a:pt x="82305" y="17621"/>
                    <a:pt x="97545" y="9049"/>
                  </a:cubicBezTo>
                  <a:cubicBezTo>
                    <a:pt x="100403" y="8096"/>
                    <a:pt x="101355" y="7144"/>
                    <a:pt x="101355" y="7144"/>
                  </a:cubicBezTo>
                  <a:lnTo>
                    <a:pt x="739531" y="7144"/>
                  </a:lnTo>
                  <a:cubicBezTo>
                    <a:pt x="739531" y="7144"/>
                    <a:pt x="740483" y="7144"/>
                    <a:pt x="742388" y="8096"/>
                  </a:cubicBezTo>
                  <a:cubicBezTo>
                    <a:pt x="743340" y="8096"/>
                    <a:pt x="744293" y="9049"/>
                    <a:pt x="746198" y="9049"/>
                  </a:cubicBezTo>
                  <a:cubicBezTo>
                    <a:pt x="746198" y="9049"/>
                    <a:pt x="746198" y="9049"/>
                    <a:pt x="747150" y="9049"/>
                  </a:cubicBezTo>
                  <a:cubicBezTo>
                    <a:pt x="750008" y="10001"/>
                    <a:pt x="753818" y="11906"/>
                    <a:pt x="757628" y="14764"/>
                  </a:cubicBezTo>
                  <a:cubicBezTo>
                    <a:pt x="770963" y="23336"/>
                    <a:pt x="840496" y="62389"/>
                    <a:pt x="840496" y="62389"/>
                  </a:cubicBezTo>
                  <a:cubicBezTo>
                    <a:pt x="840496" y="62389"/>
                    <a:pt x="842400" y="63341"/>
                    <a:pt x="842400" y="65246"/>
                  </a:cubicBezTo>
                  <a:cubicBezTo>
                    <a:pt x="844306" y="67151"/>
                    <a:pt x="842400" y="70009"/>
                    <a:pt x="827161" y="70009"/>
                  </a:cubicBezTo>
                  <a:close/>
                </a:path>
              </a:pathLst>
            </a:custGeom>
            <a:solidFill>
              <a:srgbClr val="9DA4AA"/>
            </a:solid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42B8C23E-608C-4981-A399-48E23E7525CC}"/>
                </a:ext>
              </a:extLst>
            </p:cNvPr>
            <p:cNvSpPr/>
            <p:nvPr/>
          </p:nvSpPr>
          <p:spPr>
            <a:xfrm>
              <a:off x="6803481" y="5354734"/>
              <a:ext cx="1868616" cy="245870"/>
            </a:xfrm>
            <a:custGeom>
              <a:avLst/>
              <a:gdLst>
                <a:gd name="connsiteX0" fmla="*/ 23187 w 209550"/>
                <a:gd name="connsiteY0" fmla="*/ 7144 h 28575"/>
                <a:gd name="connsiteX1" fmla="*/ 12710 w 209550"/>
                <a:gd name="connsiteY1" fmla="*/ 12859 h 28575"/>
                <a:gd name="connsiteX2" fmla="*/ 7947 w 209550"/>
                <a:gd name="connsiteY2" fmla="*/ 19526 h 28575"/>
                <a:gd name="connsiteX3" fmla="*/ 21282 w 209550"/>
                <a:gd name="connsiteY3" fmla="*/ 25241 h 28575"/>
                <a:gd name="connsiteX4" fmla="*/ 111770 w 209550"/>
                <a:gd name="connsiteY4" fmla="*/ 25241 h 28575"/>
                <a:gd name="connsiteX5" fmla="*/ 111770 w 209550"/>
                <a:gd name="connsiteY5" fmla="*/ 25241 h 28575"/>
                <a:gd name="connsiteX6" fmla="*/ 195590 w 209550"/>
                <a:gd name="connsiteY6" fmla="*/ 25241 h 28575"/>
                <a:gd name="connsiteX7" fmla="*/ 208925 w 209550"/>
                <a:gd name="connsiteY7" fmla="*/ 19526 h 28575"/>
                <a:gd name="connsiteX8" fmla="*/ 204162 w 209550"/>
                <a:gd name="connsiteY8" fmla="*/ 12859 h 28575"/>
                <a:gd name="connsiteX9" fmla="*/ 193685 w 209550"/>
                <a:gd name="connsiteY9"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8575">
                  <a:moveTo>
                    <a:pt x="23187" y="7144"/>
                  </a:moveTo>
                  <a:cubicBezTo>
                    <a:pt x="19377" y="7144"/>
                    <a:pt x="15567" y="9049"/>
                    <a:pt x="12710" y="12859"/>
                  </a:cubicBezTo>
                  <a:lnTo>
                    <a:pt x="7947" y="19526"/>
                  </a:lnTo>
                  <a:cubicBezTo>
                    <a:pt x="7947" y="19526"/>
                    <a:pt x="2232" y="26194"/>
                    <a:pt x="21282" y="25241"/>
                  </a:cubicBezTo>
                  <a:cubicBezTo>
                    <a:pt x="30807" y="25241"/>
                    <a:pt x="72717" y="25241"/>
                    <a:pt x="111770" y="25241"/>
                  </a:cubicBezTo>
                  <a:lnTo>
                    <a:pt x="111770" y="25241"/>
                  </a:lnTo>
                  <a:cubicBezTo>
                    <a:pt x="148917" y="25241"/>
                    <a:pt x="187017" y="25241"/>
                    <a:pt x="195590" y="25241"/>
                  </a:cubicBezTo>
                  <a:cubicBezTo>
                    <a:pt x="213687" y="26194"/>
                    <a:pt x="208925" y="19526"/>
                    <a:pt x="208925" y="19526"/>
                  </a:cubicBezTo>
                  <a:lnTo>
                    <a:pt x="204162" y="12859"/>
                  </a:lnTo>
                  <a:cubicBezTo>
                    <a:pt x="202257" y="9049"/>
                    <a:pt x="198447" y="7144"/>
                    <a:pt x="193685" y="7144"/>
                  </a:cubicBezTo>
                </a:path>
              </a:pathLst>
            </a:custGeom>
            <a:solidFill>
              <a:srgbClr val="70757B"/>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FD903373-9B9B-454A-8CB4-E269AA113942}"/>
                </a:ext>
              </a:extLst>
            </p:cNvPr>
            <p:cNvSpPr/>
            <p:nvPr/>
          </p:nvSpPr>
          <p:spPr>
            <a:xfrm>
              <a:off x="5179454" y="5125255"/>
              <a:ext cx="4917410" cy="245870"/>
            </a:xfrm>
            <a:custGeom>
              <a:avLst/>
              <a:gdLst>
                <a:gd name="connsiteX0" fmla="*/ 566261 w 571500"/>
                <a:gd name="connsiteY0" fmla="*/ 30004 h 28575"/>
                <a:gd name="connsiteX1" fmla="*/ 7144 w 571500"/>
                <a:gd name="connsiteY1" fmla="*/ 30004 h 28575"/>
                <a:gd name="connsiteX2" fmla="*/ 28099 w 571500"/>
                <a:gd name="connsiteY2" fmla="*/ 7144 h 28575"/>
                <a:gd name="connsiteX3" fmla="*/ 543401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66261" y="30004"/>
                  </a:moveTo>
                  <a:lnTo>
                    <a:pt x="7144" y="30004"/>
                  </a:lnTo>
                  <a:lnTo>
                    <a:pt x="28099" y="7144"/>
                  </a:lnTo>
                  <a:lnTo>
                    <a:pt x="543401" y="7144"/>
                  </a:lnTo>
                  <a:close/>
                </a:path>
              </a:pathLst>
            </a:custGeom>
            <a:solidFill>
              <a:srgbClr val="575A5A"/>
            </a:solid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72F0A2CF-6C4D-4D84-9F0B-0C8B25E6F53C}"/>
                </a:ext>
              </a:extLst>
            </p:cNvPr>
            <p:cNvSpPr/>
            <p:nvPr/>
          </p:nvSpPr>
          <p:spPr>
            <a:xfrm>
              <a:off x="5146671" y="5125255"/>
              <a:ext cx="4917410" cy="245870"/>
            </a:xfrm>
            <a:custGeom>
              <a:avLst/>
              <a:gdLst>
                <a:gd name="connsiteX0" fmla="*/ 571024 w 571500"/>
                <a:gd name="connsiteY0" fmla="*/ 30004 h 28575"/>
                <a:gd name="connsiteX1" fmla="*/ 7144 w 571500"/>
                <a:gd name="connsiteY1" fmla="*/ 30004 h 28575"/>
                <a:gd name="connsiteX2" fmla="*/ 28099 w 571500"/>
                <a:gd name="connsiteY2" fmla="*/ 7144 h 28575"/>
                <a:gd name="connsiteX3" fmla="*/ 548164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71024" y="30004"/>
                  </a:moveTo>
                  <a:lnTo>
                    <a:pt x="7144" y="30004"/>
                  </a:lnTo>
                  <a:lnTo>
                    <a:pt x="28099" y="7144"/>
                  </a:lnTo>
                  <a:lnTo>
                    <a:pt x="548164" y="7144"/>
                  </a:lnTo>
                  <a:close/>
                </a:path>
              </a:pathLst>
            </a:custGeom>
            <a:solidFill>
              <a:srgbClr val="575A5A"/>
            </a:solid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C3A2E818-EF4F-458C-8F18-9578121D3660}"/>
                </a:ext>
              </a:extLst>
            </p:cNvPr>
            <p:cNvSpPr/>
            <p:nvPr/>
          </p:nvSpPr>
          <p:spPr>
            <a:xfrm>
              <a:off x="7022398" y="1844838"/>
              <a:ext cx="3271162" cy="3198464"/>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nvGrpSpPr>
            <p:cNvPr id="37" name="Group 36">
              <a:extLst>
                <a:ext uri="{FF2B5EF4-FFF2-40B4-BE49-F238E27FC236}">
                  <a16:creationId xmlns:a16="http://schemas.microsoft.com/office/drawing/2014/main" id="{63C6B529-B489-4639-A7B2-5AA9180E9729}"/>
                </a:ext>
              </a:extLst>
            </p:cNvPr>
            <p:cNvGrpSpPr/>
            <p:nvPr/>
          </p:nvGrpSpPr>
          <p:grpSpPr>
            <a:xfrm>
              <a:off x="5370712" y="5206368"/>
              <a:ext cx="4572000" cy="149296"/>
              <a:chOff x="5370712" y="5206368"/>
              <a:chExt cx="4572000" cy="149296"/>
            </a:xfrm>
          </p:grpSpPr>
          <p:sp>
            <p:nvSpPr>
              <p:cNvPr id="44" name="Rectangle 43">
                <a:extLst>
                  <a:ext uri="{FF2B5EF4-FFF2-40B4-BE49-F238E27FC236}">
                    <a16:creationId xmlns:a16="http://schemas.microsoft.com/office/drawing/2014/main" id="{4F3DA74A-1C4B-4138-A563-129A39FD9B7F}"/>
                  </a:ext>
                </a:extLst>
              </p:cNvPr>
              <p:cNvSpPr/>
              <p:nvPr/>
            </p:nvSpPr>
            <p:spPr>
              <a:xfrm>
                <a:off x="5370712" y="5337376"/>
                <a:ext cx="457200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E22AAAA6-2F39-4DD6-8134-716B9CF62E97}"/>
                  </a:ext>
                </a:extLst>
              </p:cNvPr>
              <p:cNvSpPr/>
              <p:nvPr/>
            </p:nvSpPr>
            <p:spPr>
              <a:xfrm>
                <a:off x="5416432" y="5293706"/>
                <a:ext cx="448056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BE744CD6-14E4-479D-8F9D-0DF957DAAD2D}"/>
                  </a:ext>
                </a:extLst>
              </p:cNvPr>
              <p:cNvSpPr/>
              <p:nvPr/>
            </p:nvSpPr>
            <p:spPr>
              <a:xfrm>
                <a:off x="5462152" y="5250037"/>
                <a:ext cx="438912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531A40E9-999D-4DB7-A1CE-6B1F19EA0EF4}"/>
                  </a:ext>
                </a:extLst>
              </p:cNvPr>
              <p:cNvSpPr/>
              <p:nvPr/>
            </p:nvSpPr>
            <p:spPr>
              <a:xfrm>
                <a:off x="5507872" y="5206368"/>
                <a:ext cx="429768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68C9FECB-7A52-4CDC-994B-69A5B24ABCE8}"/>
                </a:ext>
              </a:extLst>
            </p:cNvPr>
            <p:cNvGrpSpPr/>
            <p:nvPr/>
          </p:nvGrpSpPr>
          <p:grpSpPr>
            <a:xfrm>
              <a:off x="7661590" y="1698465"/>
              <a:ext cx="114873" cy="114873"/>
              <a:chOff x="7627525" y="1132589"/>
              <a:chExt cx="234846" cy="234846"/>
            </a:xfrm>
          </p:grpSpPr>
          <p:sp>
            <p:nvSpPr>
              <p:cNvPr id="41" name="Oval 40">
                <a:extLst>
                  <a:ext uri="{FF2B5EF4-FFF2-40B4-BE49-F238E27FC236}">
                    <a16:creationId xmlns:a16="http://schemas.microsoft.com/office/drawing/2014/main" id="{A6AAC56F-62D7-45DE-87B5-B9D9F6A9BFCE}"/>
                  </a:ext>
                </a:extLst>
              </p:cNvPr>
              <p:cNvSpPr/>
              <p:nvPr/>
            </p:nvSpPr>
            <p:spPr>
              <a:xfrm>
                <a:off x="7627525" y="1132589"/>
                <a:ext cx="234846" cy="234846"/>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E075BA51-0F2B-4136-85AE-6668752886FD}"/>
                  </a:ext>
                </a:extLst>
              </p:cNvPr>
              <p:cNvSpPr/>
              <p:nvPr/>
            </p:nvSpPr>
            <p:spPr>
              <a:xfrm>
                <a:off x="7656971" y="1162035"/>
                <a:ext cx="175955" cy="175955"/>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2599569D-ABEC-4CDC-8AEC-FB8A512A7CB6}"/>
                  </a:ext>
                </a:extLst>
              </p:cNvPr>
              <p:cNvSpPr/>
              <p:nvPr/>
            </p:nvSpPr>
            <p:spPr>
              <a:xfrm>
                <a:off x="7683825" y="1188889"/>
                <a:ext cx="122247" cy="122247"/>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Rectangle: Rounded Corners 38">
              <a:extLst>
                <a:ext uri="{FF2B5EF4-FFF2-40B4-BE49-F238E27FC236}">
                  <a16:creationId xmlns:a16="http://schemas.microsoft.com/office/drawing/2014/main" id="{FFF08BBD-F12B-4D72-905D-82425437657C}"/>
                </a:ext>
              </a:extLst>
            </p:cNvPr>
            <p:cNvSpPr/>
            <p:nvPr/>
          </p:nvSpPr>
          <p:spPr>
            <a:xfrm>
              <a:off x="7370377" y="5752599"/>
              <a:ext cx="748642" cy="88504"/>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B37A376A-6189-420B-8C13-3900F127BE7C}"/>
                </a:ext>
              </a:extLst>
            </p:cNvPr>
            <p:cNvSpPr/>
            <p:nvPr/>
          </p:nvSpPr>
          <p:spPr>
            <a:xfrm>
              <a:off x="7133919" y="5752598"/>
              <a:ext cx="101303" cy="10130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Picture Placeholder 2">
            <a:extLst>
              <a:ext uri="{FF2B5EF4-FFF2-40B4-BE49-F238E27FC236}">
                <a16:creationId xmlns:a16="http://schemas.microsoft.com/office/drawing/2014/main" id="{FC596008-C53D-454F-8BCC-25C7C09986FE}"/>
              </a:ext>
            </a:extLst>
          </p:cNvPr>
          <p:cNvSpPr>
            <a:spLocks noGrp="1"/>
          </p:cNvSpPr>
          <p:nvPr>
            <p:ph type="pic" idx="13" hasCustomPrompt="1"/>
          </p:nvPr>
        </p:nvSpPr>
        <p:spPr>
          <a:xfrm>
            <a:off x="1619684" y="2798339"/>
            <a:ext cx="4140889" cy="2612234"/>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1960435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Image Layout">
    <p:spTree>
      <p:nvGrpSpPr>
        <p:cNvPr id="1" name=""/>
        <p:cNvGrpSpPr/>
        <p:nvPr/>
      </p:nvGrpSpPr>
      <p:grpSpPr>
        <a:xfrm>
          <a:off x="0" y="0"/>
          <a:ext cx="0" cy="0"/>
          <a:chOff x="0" y="0"/>
          <a:chExt cx="0" cy="0"/>
        </a:xfrm>
      </p:grpSpPr>
      <p:sp>
        <p:nvSpPr>
          <p:cNvPr id="50" name="Picture Placeholder 20">
            <a:extLst>
              <a:ext uri="{FF2B5EF4-FFF2-40B4-BE49-F238E27FC236}">
                <a16:creationId xmlns:a16="http://schemas.microsoft.com/office/drawing/2014/main" id="{6FE311F5-A9A3-4147-874B-14B212E901EC}"/>
              </a:ext>
            </a:extLst>
          </p:cNvPr>
          <p:cNvSpPr>
            <a:spLocks noGrp="1"/>
          </p:cNvSpPr>
          <p:nvPr>
            <p:ph type="pic" idx="11"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2" name="Picture Placeholder 19">
            <a:extLst>
              <a:ext uri="{FF2B5EF4-FFF2-40B4-BE49-F238E27FC236}">
                <a16:creationId xmlns:a16="http://schemas.microsoft.com/office/drawing/2014/main" id="{90C4F28F-E0C5-4C6F-9778-5071266AA6DB}"/>
              </a:ext>
            </a:extLst>
          </p:cNvPr>
          <p:cNvSpPr>
            <a:spLocks noGrp="1"/>
          </p:cNvSpPr>
          <p:nvPr>
            <p:ph type="pic" idx="13"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295674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Image Layout">
    <p:spTree>
      <p:nvGrpSpPr>
        <p:cNvPr id="1" name=""/>
        <p:cNvGrpSpPr/>
        <p:nvPr/>
      </p:nvGrpSpPr>
      <p:grpSpPr>
        <a:xfrm>
          <a:off x="0" y="0"/>
          <a:ext cx="0" cy="0"/>
          <a:chOff x="0" y="0"/>
          <a:chExt cx="0" cy="0"/>
        </a:xfrm>
      </p:grpSpPr>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6480636" y="1431517"/>
            <a:ext cx="3994966" cy="3994966"/>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169770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Image Layout">
    <p:spTree>
      <p:nvGrpSpPr>
        <p:cNvPr id="1" name=""/>
        <p:cNvGrpSpPr/>
        <p:nvPr/>
      </p:nvGrpSpPr>
      <p:grpSpPr>
        <a:xfrm>
          <a:off x="0" y="0"/>
          <a:ext cx="0" cy="0"/>
          <a:chOff x="0" y="0"/>
          <a:chExt cx="0" cy="0"/>
        </a:xfrm>
      </p:grpSpPr>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0" y="0"/>
            <a:ext cx="12192000" cy="6858000"/>
          </a:xfrm>
          <a:prstGeom prst="rect">
            <a:avLst/>
          </a:pr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0085348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53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9254204-7576-4E7F-BCC2-47087CDF8998}"/>
              </a:ext>
            </a:extLst>
          </p:cNvPr>
          <p:cNvSpPr/>
          <p:nvPr/>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10287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A444163C-3BE8-445F-BF4D-6FF683F7A99F}"/>
              </a:ext>
            </a:extLst>
          </p:cNvPr>
          <p:cNvGrpSpPr/>
          <p:nvPr userDrawn="1"/>
        </p:nvGrpSpPr>
        <p:grpSpPr>
          <a:xfrm>
            <a:off x="0" y="5030641"/>
            <a:ext cx="11784650" cy="1581249"/>
            <a:chOff x="0" y="5030641"/>
            <a:chExt cx="11784650" cy="1581249"/>
          </a:xfrm>
        </p:grpSpPr>
        <p:grpSp>
          <p:nvGrpSpPr>
            <p:cNvPr id="4" name="Group 3">
              <a:extLst>
                <a:ext uri="{FF2B5EF4-FFF2-40B4-BE49-F238E27FC236}">
                  <a16:creationId xmlns:a16="http://schemas.microsoft.com/office/drawing/2014/main" id="{4C382616-4BAD-46F2-A9B1-3719C195BD07}"/>
                </a:ext>
              </a:extLst>
            </p:cNvPr>
            <p:cNvGrpSpPr/>
            <p:nvPr/>
          </p:nvGrpSpPr>
          <p:grpSpPr>
            <a:xfrm>
              <a:off x="10972494" y="5030641"/>
              <a:ext cx="812156" cy="1343445"/>
              <a:chOff x="10042059" y="85076"/>
              <a:chExt cx="1867634" cy="3089387"/>
            </a:xfrm>
          </p:grpSpPr>
          <p:sp>
            <p:nvSpPr>
              <p:cNvPr id="9" name="Freeform: Shape 8">
                <a:extLst>
                  <a:ext uri="{FF2B5EF4-FFF2-40B4-BE49-F238E27FC236}">
                    <a16:creationId xmlns:a16="http://schemas.microsoft.com/office/drawing/2014/main" id="{4F57692B-CB59-4909-9EE5-9842EC389960}"/>
                  </a:ext>
                </a:extLst>
              </p:cNvPr>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1734908 w 2254431"/>
                  <a:gd name="connsiteY12" fmla="*/ 668096 h 1867634"/>
                  <a:gd name="connsiteX13" fmla="*/ 2124749 w 2254431"/>
                  <a:gd name="connsiteY13" fmla="*/ 668096 h 1867634"/>
                  <a:gd name="connsiteX14" fmla="*/ 1734908 w 2254431"/>
                  <a:gd name="connsiteY14" fmla="*/ 668096 h 1867634"/>
                  <a:gd name="connsiteX15" fmla="*/ 0 w 2254431"/>
                  <a:gd name="connsiteY15" fmla="*/ 933818 h 1867634"/>
                  <a:gd name="connsiteX16" fmla="*/ 273507 w 2254431"/>
                  <a:gd name="connsiteY16" fmla="*/ 1594126 h 1867634"/>
                  <a:gd name="connsiteX17" fmla="*/ 1594123 w 2254431"/>
                  <a:gd name="connsiteY17" fmla="*/ 1594126 h 1867634"/>
                  <a:gd name="connsiteX18" fmla="*/ 1818102 w 2254431"/>
                  <a:gd name="connsiteY18" fmla="*/ 1370146 h 1867634"/>
                  <a:gd name="connsiteX19" fmla="*/ 2067929 w 2254431"/>
                  <a:gd name="connsiteY19" fmla="*/ 1370150 h 1867634"/>
                  <a:gd name="connsiteX20" fmla="*/ 2249729 w 2254431"/>
                  <a:gd name="connsiteY20" fmla="*/ 1188348 h 1867634"/>
                  <a:gd name="connsiteX21" fmla="*/ 2249729 w 2254431"/>
                  <a:gd name="connsiteY21" fmla="*/ 938520 h 1867634"/>
                  <a:gd name="connsiteX22" fmla="*/ 2254431 w 2254431"/>
                  <a:gd name="connsiteY22" fmla="*/ 933818 h 1867634"/>
                  <a:gd name="connsiteX23" fmla="*/ 2249729 w 2254431"/>
                  <a:gd name="connsiteY23" fmla="*/ 929116 h 1867634"/>
                  <a:gd name="connsiteX24" fmla="*/ 2249729 w 2254431"/>
                  <a:gd name="connsiteY24" fmla="*/ 679292 h 1867634"/>
                  <a:gd name="connsiteX25" fmla="*/ 2067926 w 2254431"/>
                  <a:gd name="connsiteY25" fmla="*/ 497490 h 1867634"/>
                  <a:gd name="connsiteX26" fmla="*/ 1818099 w 2254431"/>
                  <a:gd name="connsiteY26"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7163 h 1867634"/>
                  <a:gd name="connsiteX9" fmla="*/ 1781182 w 2254431"/>
                  <a:gd name="connsiteY9" fmla="*/ 1232300 h 1867634"/>
                  <a:gd name="connsiteX10" fmla="*/ 1734909 w 2254431"/>
                  <a:gd name="connsiteY10" fmla="*/ 1237163 h 1867634"/>
                  <a:gd name="connsiteX11" fmla="*/ 0 w 2254431"/>
                  <a:gd name="connsiteY11" fmla="*/ 933818 h 1867634"/>
                  <a:gd name="connsiteX12" fmla="*/ 273507 w 2254431"/>
                  <a:gd name="connsiteY12" fmla="*/ 1594126 h 1867634"/>
                  <a:gd name="connsiteX13" fmla="*/ 1594123 w 2254431"/>
                  <a:gd name="connsiteY13" fmla="*/ 1594126 h 1867634"/>
                  <a:gd name="connsiteX14" fmla="*/ 1818102 w 2254431"/>
                  <a:gd name="connsiteY14" fmla="*/ 1370146 h 1867634"/>
                  <a:gd name="connsiteX15" fmla="*/ 2067929 w 2254431"/>
                  <a:gd name="connsiteY15" fmla="*/ 1370150 h 1867634"/>
                  <a:gd name="connsiteX16" fmla="*/ 2249729 w 2254431"/>
                  <a:gd name="connsiteY16" fmla="*/ 1188348 h 1867634"/>
                  <a:gd name="connsiteX17" fmla="*/ 2249729 w 2254431"/>
                  <a:gd name="connsiteY17" fmla="*/ 938520 h 1867634"/>
                  <a:gd name="connsiteX18" fmla="*/ 2254431 w 2254431"/>
                  <a:gd name="connsiteY18" fmla="*/ 933818 h 1867634"/>
                  <a:gd name="connsiteX19" fmla="*/ 2249729 w 2254431"/>
                  <a:gd name="connsiteY19" fmla="*/ 929116 h 1867634"/>
                  <a:gd name="connsiteX20" fmla="*/ 2249729 w 2254431"/>
                  <a:gd name="connsiteY20" fmla="*/ 679292 h 1867634"/>
                  <a:gd name="connsiteX21" fmla="*/ 2067926 w 2254431"/>
                  <a:gd name="connsiteY21" fmla="*/ 497490 h 1867634"/>
                  <a:gd name="connsiteX22" fmla="*/ 1818099 w 2254431"/>
                  <a:gd name="connsiteY22" fmla="*/ 497490 h 1867634"/>
                  <a:gd name="connsiteX23" fmla="*/ 1594123 w 2254431"/>
                  <a:gd name="connsiteY23" fmla="*/ 273510 h 1867634"/>
                  <a:gd name="connsiteX24" fmla="*/ 273507 w 2254431"/>
                  <a:gd name="connsiteY24" fmla="*/ 273510 h 1867634"/>
                  <a:gd name="connsiteX25" fmla="*/ 0 w 2254431"/>
                  <a:gd name="connsiteY25"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0 w 2254431"/>
                  <a:gd name="connsiteY8" fmla="*/ 933818 h 1867634"/>
                  <a:gd name="connsiteX9" fmla="*/ 273507 w 2254431"/>
                  <a:gd name="connsiteY9" fmla="*/ 1594126 h 1867634"/>
                  <a:gd name="connsiteX10" fmla="*/ 1594123 w 2254431"/>
                  <a:gd name="connsiteY10" fmla="*/ 1594126 h 1867634"/>
                  <a:gd name="connsiteX11" fmla="*/ 1818102 w 2254431"/>
                  <a:gd name="connsiteY11" fmla="*/ 1370146 h 1867634"/>
                  <a:gd name="connsiteX12" fmla="*/ 2067929 w 2254431"/>
                  <a:gd name="connsiteY12" fmla="*/ 1370150 h 1867634"/>
                  <a:gd name="connsiteX13" fmla="*/ 2249729 w 2254431"/>
                  <a:gd name="connsiteY13" fmla="*/ 1188348 h 1867634"/>
                  <a:gd name="connsiteX14" fmla="*/ 2249729 w 2254431"/>
                  <a:gd name="connsiteY14" fmla="*/ 938520 h 1867634"/>
                  <a:gd name="connsiteX15" fmla="*/ 2254431 w 2254431"/>
                  <a:gd name="connsiteY15" fmla="*/ 933818 h 1867634"/>
                  <a:gd name="connsiteX16" fmla="*/ 2249729 w 2254431"/>
                  <a:gd name="connsiteY16" fmla="*/ 929116 h 1867634"/>
                  <a:gd name="connsiteX17" fmla="*/ 2249729 w 2254431"/>
                  <a:gd name="connsiteY17" fmla="*/ 679292 h 1867634"/>
                  <a:gd name="connsiteX18" fmla="*/ 2067926 w 2254431"/>
                  <a:gd name="connsiteY18" fmla="*/ 497490 h 1867634"/>
                  <a:gd name="connsiteX19" fmla="*/ 1818099 w 2254431"/>
                  <a:gd name="connsiteY19" fmla="*/ 497490 h 1867634"/>
                  <a:gd name="connsiteX20" fmla="*/ 1594123 w 2254431"/>
                  <a:gd name="connsiteY20" fmla="*/ 273510 h 1867634"/>
                  <a:gd name="connsiteX21" fmla="*/ 273507 w 2254431"/>
                  <a:gd name="connsiteY21" fmla="*/ 273510 h 1867634"/>
                  <a:gd name="connsiteX22" fmla="*/ 0 w 2254431"/>
                  <a:gd name="connsiteY22" fmla="*/ 933818 h 1867634"/>
                  <a:gd name="connsiteX0" fmla="*/ 2234976 w 2254431"/>
                  <a:gd name="connsiteY0" fmla="*/ 1140552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2234976 w 2254431"/>
                  <a:gd name="connsiteY6" fmla="*/ 710150 h 1867634"/>
                  <a:gd name="connsiteX7" fmla="*/ 0 w 2254431"/>
                  <a:gd name="connsiteY7" fmla="*/ 933818 h 1867634"/>
                  <a:gd name="connsiteX8" fmla="*/ 273507 w 2254431"/>
                  <a:gd name="connsiteY8" fmla="*/ 1594126 h 1867634"/>
                  <a:gd name="connsiteX9" fmla="*/ 1594123 w 2254431"/>
                  <a:gd name="connsiteY9" fmla="*/ 1594126 h 1867634"/>
                  <a:gd name="connsiteX10" fmla="*/ 1818102 w 2254431"/>
                  <a:gd name="connsiteY10" fmla="*/ 1370146 h 1867634"/>
                  <a:gd name="connsiteX11" fmla="*/ 2067929 w 2254431"/>
                  <a:gd name="connsiteY11" fmla="*/ 1370150 h 1867634"/>
                  <a:gd name="connsiteX12" fmla="*/ 2249729 w 2254431"/>
                  <a:gd name="connsiteY12" fmla="*/ 1188348 h 1867634"/>
                  <a:gd name="connsiteX13" fmla="*/ 2249729 w 2254431"/>
                  <a:gd name="connsiteY13" fmla="*/ 938520 h 1867634"/>
                  <a:gd name="connsiteX14" fmla="*/ 2254431 w 2254431"/>
                  <a:gd name="connsiteY14" fmla="*/ 933818 h 1867634"/>
                  <a:gd name="connsiteX15" fmla="*/ 2249729 w 2254431"/>
                  <a:gd name="connsiteY15" fmla="*/ 929116 h 1867634"/>
                  <a:gd name="connsiteX16" fmla="*/ 2249729 w 2254431"/>
                  <a:gd name="connsiteY16" fmla="*/ 679292 h 1867634"/>
                  <a:gd name="connsiteX17" fmla="*/ 2067926 w 2254431"/>
                  <a:gd name="connsiteY17" fmla="*/ 497490 h 1867634"/>
                  <a:gd name="connsiteX18" fmla="*/ 1818099 w 2254431"/>
                  <a:gd name="connsiteY18" fmla="*/ 497490 h 1867634"/>
                  <a:gd name="connsiteX19" fmla="*/ 1594123 w 2254431"/>
                  <a:gd name="connsiteY19" fmla="*/ 273510 h 1867634"/>
                  <a:gd name="connsiteX20" fmla="*/ 273507 w 2254431"/>
                  <a:gd name="connsiteY20" fmla="*/ 273510 h 1867634"/>
                  <a:gd name="connsiteX21" fmla="*/ 0 w 2254431"/>
                  <a:gd name="connsiteY21" fmla="*/ 933818 h 1867634"/>
                  <a:gd name="connsiteX0" fmla="*/ 2234976 w 2254431"/>
                  <a:gd name="connsiteY0" fmla="*/ 710150 h 1867634"/>
                  <a:gd name="connsiteX1" fmla="*/ 2240336 w 2254431"/>
                  <a:gd name="connsiteY1" fmla="*/ 727150 h 1867634"/>
                  <a:gd name="connsiteX2" fmla="*/ 2234976 w 2254431"/>
                  <a:gd name="connsiteY2" fmla="*/ 737448 h 1867634"/>
                  <a:gd name="connsiteX3" fmla="*/ 2234976 w 2254431"/>
                  <a:gd name="connsiteY3" fmla="*/ 710150 h 1867634"/>
                  <a:gd name="connsiteX4" fmla="*/ 0 w 2254431"/>
                  <a:gd name="connsiteY4" fmla="*/ 933818 h 1867634"/>
                  <a:gd name="connsiteX5" fmla="*/ 273507 w 2254431"/>
                  <a:gd name="connsiteY5" fmla="*/ 1594126 h 1867634"/>
                  <a:gd name="connsiteX6" fmla="*/ 1594123 w 2254431"/>
                  <a:gd name="connsiteY6" fmla="*/ 1594126 h 1867634"/>
                  <a:gd name="connsiteX7" fmla="*/ 1818102 w 2254431"/>
                  <a:gd name="connsiteY7" fmla="*/ 1370146 h 1867634"/>
                  <a:gd name="connsiteX8" fmla="*/ 2067929 w 2254431"/>
                  <a:gd name="connsiteY8" fmla="*/ 1370150 h 1867634"/>
                  <a:gd name="connsiteX9" fmla="*/ 2249729 w 2254431"/>
                  <a:gd name="connsiteY9" fmla="*/ 1188348 h 1867634"/>
                  <a:gd name="connsiteX10" fmla="*/ 2249729 w 2254431"/>
                  <a:gd name="connsiteY10" fmla="*/ 938520 h 1867634"/>
                  <a:gd name="connsiteX11" fmla="*/ 2254431 w 2254431"/>
                  <a:gd name="connsiteY11" fmla="*/ 933818 h 1867634"/>
                  <a:gd name="connsiteX12" fmla="*/ 2249729 w 2254431"/>
                  <a:gd name="connsiteY12" fmla="*/ 929116 h 1867634"/>
                  <a:gd name="connsiteX13" fmla="*/ 2249729 w 2254431"/>
                  <a:gd name="connsiteY13" fmla="*/ 679292 h 1867634"/>
                  <a:gd name="connsiteX14" fmla="*/ 2067926 w 2254431"/>
                  <a:gd name="connsiteY14" fmla="*/ 497490 h 1867634"/>
                  <a:gd name="connsiteX15" fmla="*/ 1818099 w 2254431"/>
                  <a:gd name="connsiteY15" fmla="*/ 497490 h 1867634"/>
                  <a:gd name="connsiteX16" fmla="*/ 1594123 w 2254431"/>
                  <a:gd name="connsiteY16" fmla="*/ 273510 h 1867634"/>
                  <a:gd name="connsiteX17" fmla="*/ 273507 w 2254431"/>
                  <a:gd name="connsiteY17" fmla="*/ 273510 h 1867634"/>
                  <a:gd name="connsiteX18" fmla="*/ 0 w 2254431"/>
                  <a:gd name="connsiteY18" fmla="*/ 933818 h 1867634"/>
                  <a:gd name="connsiteX0" fmla="*/ 2234976 w 2254431"/>
                  <a:gd name="connsiteY0" fmla="*/ 737448 h 1867634"/>
                  <a:gd name="connsiteX1" fmla="*/ 2240336 w 2254431"/>
                  <a:gd name="connsiteY1" fmla="*/ 727150 h 1867634"/>
                  <a:gd name="connsiteX2" fmla="*/ 2234976 w 2254431"/>
                  <a:gd name="connsiteY2" fmla="*/ 737448 h 1867634"/>
                  <a:gd name="connsiteX3" fmla="*/ 0 w 2254431"/>
                  <a:gd name="connsiteY3" fmla="*/ 933818 h 1867634"/>
                  <a:gd name="connsiteX4" fmla="*/ 273507 w 2254431"/>
                  <a:gd name="connsiteY4" fmla="*/ 1594126 h 1867634"/>
                  <a:gd name="connsiteX5" fmla="*/ 1594123 w 2254431"/>
                  <a:gd name="connsiteY5" fmla="*/ 1594126 h 1867634"/>
                  <a:gd name="connsiteX6" fmla="*/ 1818102 w 2254431"/>
                  <a:gd name="connsiteY6" fmla="*/ 1370146 h 1867634"/>
                  <a:gd name="connsiteX7" fmla="*/ 2067929 w 2254431"/>
                  <a:gd name="connsiteY7" fmla="*/ 1370150 h 1867634"/>
                  <a:gd name="connsiteX8" fmla="*/ 2249729 w 2254431"/>
                  <a:gd name="connsiteY8" fmla="*/ 1188348 h 1867634"/>
                  <a:gd name="connsiteX9" fmla="*/ 2249729 w 2254431"/>
                  <a:gd name="connsiteY9" fmla="*/ 938520 h 1867634"/>
                  <a:gd name="connsiteX10" fmla="*/ 2254431 w 2254431"/>
                  <a:gd name="connsiteY10" fmla="*/ 933818 h 1867634"/>
                  <a:gd name="connsiteX11" fmla="*/ 2249729 w 2254431"/>
                  <a:gd name="connsiteY11" fmla="*/ 929116 h 1867634"/>
                  <a:gd name="connsiteX12" fmla="*/ 2249729 w 2254431"/>
                  <a:gd name="connsiteY12" fmla="*/ 679292 h 1867634"/>
                  <a:gd name="connsiteX13" fmla="*/ 2067926 w 2254431"/>
                  <a:gd name="connsiteY13" fmla="*/ 497490 h 1867634"/>
                  <a:gd name="connsiteX14" fmla="*/ 1818099 w 2254431"/>
                  <a:gd name="connsiteY14" fmla="*/ 497490 h 1867634"/>
                  <a:gd name="connsiteX15" fmla="*/ 1594123 w 2254431"/>
                  <a:gd name="connsiteY15" fmla="*/ 273510 h 1867634"/>
                  <a:gd name="connsiteX16" fmla="*/ 273507 w 2254431"/>
                  <a:gd name="connsiteY16" fmla="*/ 273510 h 1867634"/>
                  <a:gd name="connsiteX17" fmla="*/ 0 w 2254431"/>
                  <a:gd name="connsiteY17" fmla="*/ 933818 h 1867634"/>
                  <a:gd name="connsiteX0" fmla="*/ 0 w 2254431"/>
                  <a:gd name="connsiteY0" fmla="*/ 933818 h 1867634"/>
                  <a:gd name="connsiteX1" fmla="*/ 273507 w 2254431"/>
                  <a:gd name="connsiteY1" fmla="*/ 1594126 h 1867634"/>
                  <a:gd name="connsiteX2" fmla="*/ 1594123 w 2254431"/>
                  <a:gd name="connsiteY2" fmla="*/ 1594126 h 1867634"/>
                  <a:gd name="connsiteX3" fmla="*/ 1818102 w 2254431"/>
                  <a:gd name="connsiteY3" fmla="*/ 1370146 h 1867634"/>
                  <a:gd name="connsiteX4" fmla="*/ 2067929 w 2254431"/>
                  <a:gd name="connsiteY4" fmla="*/ 1370150 h 1867634"/>
                  <a:gd name="connsiteX5" fmla="*/ 2249729 w 2254431"/>
                  <a:gd name="connsiteY5" fmla="*/ 1188348 h 1867634"/>
                  <a:gd name="connsiteX6" fmla="*/ 2249729 w 2254431"/>
                  <a:gd name="connsiteY6" fmla="*/ 938520 h 1867634"/>
                  <a:gd name="connsiteX7" fmla="*/ 2254431 w 2254431"/>
                  <a:gd name="connsiteY7" fmla="*/ 933818 h 1867634"/>
                  <a:gd name="connsiteX8" fmla="*/ 2249729 w 2254431"/>
                  <a:gd name="connsiteY8" fmla="*/ 929116 h 1867634"/>
                  <a:gd name="connsiteX9" fmla="*/ 2249729 w 2254431"/>
                  <a:gd name="connsiteY9" fmla="*/ 679292 h 1867634"/>
                  <a:gd name="connsiteX10" fmla="*/ 2067926 w 2254431"/>
                  <a:gd name="connsiteY10" fmla="*/ 497490 h 1867634"/>
                  <a:gd name="connsiteX11" fmla="*/ 1818099 w 2254431"/>
                  <a:gd name="connsiteY11" fmla="*/ 497490 h 1867634"/>
                  <a:gd name="connsiteX12" fmla="*/ 1594123 w 2254431"/>
                  <a:gd name="connsiteY12" fmla="*/ 273510 h 1867634"/>
                  <a:gd name="connsiteX13" fmla="*/ 273507 w 2254431"/>
                  <a:gd name="connsiteY13" fmla="*/ 273510 h 1867634"/>
                  <a:gd name="connsiteX14" fmla="*/ 0 w 2254431"/>
                  <a:gd name="connsiteY14"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38520 h 1867634"/>
                  <a:gd name="connsiteX7" fmla="*/ 2249729 w 2249729"/>
                  <a:gd name="connsiteY7" fmla="*/ 929116 h 1867634"/>
                  <a:gd name="connsiteX8" fmla="*/ 2249729 w 2249729"/>
                  <a:gd name="connsiteY8" fmla="*/ 679292 h 1867634"/>
                  <a:gd name="connsiteX9" fmla="*/ 2067926 w 2249729"/>
                  <a:gd name="connsiteY9" fmla="*/ 497490 h 1867634"/>
                  <a:gd name="connsiteX10" fmla="*/ 1818099 w 2249729"/>
                  <a:gd name="connsiteY10" fmla="*/ 497490 h 1867634"/>
                  <a:gd name="connsiteX11" fmla="*/ 1594123 w 2249729"/>
                  <a:gd name="connsiteY11" fmla="*/ 273510 h 1867634"/>
                  <a:gd name="connsiteX12" fmla="*/ 273507 w 2249729"/>
                  <a:gd name="connsiteY12" fmla="*/ 273510 h 1867634"/>
                  <a:gd name="connsiteX13" fmla="*/ 0 w 2249729"/>
                  <a:gd name="connsiteY13"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29116 h 1867634"/>
                  <a:gd name="connsiteX7" fmla="*/ 2249729 w 2249729"/>
                  <a:gd name="connsiteY7" fmla="*/ 679292 h 1867634"/>
                  <a:gd name="connsiteX8" fmla="*/ 2067926 w 2249729"/>
                  <a:gd name="connsiteY8" fmla="*/ 497490 h 1867634"/>
                  <a:gd name="connsiteX9" fmla="*/ 1818099 w 2249729"/>
                  <a:gd name="connsiteY9" fmla="*/ 497490 h 1867634"/>
                  <a:gd name="connsiteX10" fmla="*/ 1594123 w 2249729"/>
                  <a:gd name="connsiteY10" fmla="*/ 273510 h 1867634"/>
                  <a:gd name="connsiteX11" fmla="*/ 273507 w 2249729"/>
                  <a:gd name="connsiteY11" fmla="*/ 273510 h 1867634"/>
                  <a:gd name="connsiteX12" fmla="*/ 0 w 2249729"/>
                  <a:gd name="connsiteY12"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679292 h 1867634"/>
                  <a:gd name="connsiteX7" fmla="*/ 2067926 w 2249729"/>
                  <a:gd name="connsiteY7" fmla="*/ 497490 h 1867634"/>
                  <a:gd name="connsiteX8" fmla="*/ 1818099 w 2249729"/>
                  <a:gd name="connsiteY8" fmla="*/ 497490 h 1867634"/>
                  <a:gd name="connsiteX9" fmla="*/ 1594123 w 2249729"/>
                  <a:gd name="connsiteY9" fmla="*/ 273510 h 1867634"/>
                  <a:gd name="connsiteX10" fmla="*/ 273507 w 2249729"/>
                  <a:gd name="connsiteY10" fmla="*/ 273510 h 1867634"/>
                  <a:gd name="connsiteX11" fmla="*/ 0 w 2249729"/>
                  <a:gd name="connsiteY11" fmla="*/ 933818 h 186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0" name="Freeform: Shape 9">
                <a:extLst>
                  <a:ext uri="{FF2B5EF4-FFF2-40B4-BE49-F238E27FC236}">
                    <a16:creationId xmlns:a16="http://schemas.microsoft.com/office/drawing/2014/main" id="{6DBEC21B-8490-4613-893F-081AAB39C3FB}"/>
                  </a:ext>
                </a:extLst>
              </p:cNvPr>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3C12866D-7C50-423B-97C6-3A44AEC2FF89}"/>
                  </a:ext>
                </a:extLst>
              </p:cNvPr>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D91F9EF7-4F87-415C-8160-7E56B60DA9F9}"/>
                </a:ext>
              </a:extLst>
            </p:cNvPr>
            <p:cNvGrpSpPr/>
            <p:nvPr/>
          </p:nvGrpSpPr>
          <p:grpSpPr>
            <a:xfrm>
              <a:off x="0" y="6374086"/>
              <a:ext cx="11401431" cy="237804"/>
              <a:chOff x="0" y="6374086"/>
              <a:chExt cx="11401431" cy="237804"/>
            </a:xfrm>
          </p:grpSpPr>
          <p:sp>
            <p:nvSpPr>
              <p:cNvPr id="6" name="Rectangle 5">
                <a:extLst>
                  <a:ext uri="{FF2B5EF4-FFF2-40B4-BE49-F238E27FC236}">
                    <a16:creationId xmlns:a16="http://schemas.microsoft.com/office/drawing/2014/main" id="{5AE59EE2-572E-4B51-AE32-612BBCC09DE1}"/>
                  </a:ext>
                </a:extLst>
              </p:cNvPr>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CB77414-9E89-4E91-A109-7F250477ACA9}"/>
                  </a:ext>
                </a:extLst>
              </p:cNvPr>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lock Arc 7">
                <a:extLst>
                  <a:ext uri="{FF2B5EF4-FFF2-40B4-BE49-F238E27FC236}">
                    <a16:creationId xmlns:a16="http://schemas.microsoft.com/office/drawing/2014/main" id="{5F4ACB2E-D9DA-474D-ACD0-6D4C5B5B69E1}"/>
                  </a:ext>
                </a:extLst>
              </p:cNvPr>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Tree>
    <p:extLst>
      <p:ext uri="{BB962C8B-B14F-4D97-AF65-F5344CB8AC3E}">
        <p14:creationId xmlns:p14="http://schemas.microsoft.com/office/powerpoint/2010/main" val="2784069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917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48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FA6D39-9DFD-4F67-94B9-4D1042BB365A}"/>
              </a:ext>
            </a:extLst>
          </p:cNvPr>
          <p:cNvSpPr/>
          <p:nvPr userDrawn="1"/>
        </p:nvSpPr>
        <p:spPr>
          <a:xfrm>
            <a:off x="0" y="0"/>
            <a:ext cx="12192000" cy="68580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992273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4437516-06DB-4972-90D9-3F56529C786D}"/>
              </a:ext>
            </a:extLst>
          </p:cNvPr>
          <p:cNvSpPr/>
          <p:nvPr userDrawn="1"/>
        </p:nvSpPr>
        <p:spPr>
          <a:xfrm>
            <a:off x="0" y="0"/>
            <a:ext cx="9569302" cy="6858000"/>
          </a:xfrm>
          <a:custGeom>
            <a:avLst/>
            <a:gdLst>
              <a:gd name="connsiteX0" fmla="*/ 0 w 9703610"/>
              <a:gd name="connsiteY0" fmla="*/ 0 h 6858000"/>
              <a:gd name="connsiteX1" fmla="*/ 5546070 w 9703610"/>
              <a:gd name="connsiteY1" fmla="*/ 0 h 6858000"/>
              <a:gd name="connsiteX2" fmla="*/ 9703610 w 9703610"/>
              <a:gd name="connsiteY2" fmla="*/ 6858000 h 6858000"/>
              <a:gd name="connsiteX3" fmla="*/ 0 w 97036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703610" h="6858000">
                <a:moveTo>
                  <a:pt x="0" y="0"/>
                </a:moveTo>
                <a:lnTo>
                  <a:pt x="5546070" y="0"/>
                </a:lnTo>
                <a:lnTo>
                  <a:pt x="9703610" y="6858000"/>
                </a:lnTo>
                <a:lnTo>
                  <a:pt x="0" y="6858000"/>
                </a:lnTo>
                <a:close/>
              </a:path>
            </a:pathLst>
          </a:cu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247544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246FC87-D219-463B-8334-E16E14819052}"/>
              </a:ext>
            </a:extLst>
          </p:cNvPr>
          <p:cNvSpPr>
            <a:spLocks noGrp="1"/>
          </p:cNvSpPr>
          <p:nvPr>
            <p:ph type="pic" idx="12" hasCustomPrompt="1"/>
          </p:nvPr>
        </p:nvSpPr>
        <p:spPr>
          <a:xfrm>
            <a:off x="9178591" y="1010532"/>
            <a:ext cx="2286000" cy="27432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id="{608C9F45-5627-4842-A3EA-25038EF99EC8}"/>
              </a:ext>
            </a:extLst>
          </p:cNvPr>
          <p:cNvSpPr>
            <a:spLocks noGrp="1"/>
          </p:cNvSpPr>
          <p:nvPr>
            <p:ph type="pic" idx="13" hasCustomPrompt="1"/>
          </p:nvPr>
        </p:nvSpPr>
        <p:spPr>
          <a:xfrm>
            <a:off x="6186490" y="1010532"/>
            <a:ext cx="2286000" cy="27432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79871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4E14D27-AD6A-4547-8A35-F0A6A7B2B893}"/>
              </a:ext>
            </a:extLst>
          </p:cNvPr>
          <p:cNvGrpSpPr/>
          <p:nvPr userDrawn="1"/>
        </p:nvGrpSpPr>
        <p:grpSpPr>
          <a:xfrm>
            <a:off x="739019" y="1801308"/>
            <a:ext cx="2251389" cy="4202048"/>
            <a:chOff x="3501573" y="3178068"/>
            <a:chExt cx="1340594" cy="2737840"/>
          </a:xfrm>
        </p:grpSpPr>
        <p:sp>
          <p:nvSpPr>
            <p:cNvPr id="4" name="Freeform: Shape 3">
              <a:extLst>
                <a:ext uri="{FF2B5EF4-FFF2-40B4-BE49-F238E27FC236}">
                  <a16:creationId xmlns:a16="http://schemas.microsoft.com/office/drawing/2014/main" id="{1FFFD2AF-5064-446A-95B2-FCACE1D003DC}"/>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CED64445-B2E0-4D7E-8491-252F042F0F6D}"/>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BA429A64-82C5-47BC-985E-3FDFE804E532}"/>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D8DF180B-C394-4B18-8CF3-2228F33ED174}"/>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8B1C391E-60EC-4442-81F5-E5BD8E5FB94B}"/>
                </a:ext>
              </a:extLst>
            </p:cNvPr>
            <p:cNvSpPr/>
            <p:nvPr/>
          </p:nvSpPr>
          <p:spPr>
            <a:xfrm>
              <a:off x="3529897" y="3190652"/>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E1042DFF-AC0C-4A34-B83D-F94290F8566A}"/>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dirty="0"/>
            </a:p>
          </p:txBody>
        </p:sp>
        <p:grpSp>
          <p:nvGrpSpPr>
            <p:cNvPr id="10" name="Group 9">
              <a:extLst>
                <a:ext uri="{FF2B5EF4-FFF2-40B4-BE49-F238E27FC236}">
                  <a16:creationId xmlns:a16="http://schemas.microsoft.com/office/drawing/2014/main" id="{4033404E-34F2-4512-89D1-3226AA01335F}"/>
                </a:ext>
              </a:extLst>
            </p:cNvPr>
            <p:cNvGrpSpPr/>
            <p:nvPr/>
          </p:nvGrpSpPr>
          <p:grpSpPr>
            <a:xfrm>
              <a:off x="4088508" y="5635852"/>
              <a:ext cx="173080" cy="173080"/>
              <a:chOff x="6768665" y="6038214"/>
              <a:chExt cx="147968" cy="147968"/>
            </a:xfrm>
          </p:grpSpPr>
          <p:sp>
            <p:nvSpPr>
              <p:cNvPr id="14" name="Oval 13">
                <a:extLst>
                  <a:ext uri="{FF2B5EF4-FFF2-40B4-BE49-F238E27FC236}">
                    <a16:creationId xmlns:a16="http://schemas.microsoft.com/office/drawing/2014/main" id="{C419DFAD-C059-430D-B51F-48079403ED7B}"/>
                  </a:ext>
                </a:extLst>
              </p:cNvPr>
              <p:cNvSpPr/>
              <p:nvPr/>
            </p:nvSpPr>
            <p:spPr>
              <a:xfrm>
                <a:off x="6768665" y="6038214"/>
                <a:ext cx="147968"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4BAE4FA9-2632-4576-9E0A-CDF8B2A15BA5}"/>
                  </a:ext>
                </a:extLst>
              </p:cNvPr>
              <p:cNvSpPr/>
              <p:nvPr/>
            </p:nvSpPr>
            <p:spPr>
              <a:xfrm>
                <a:off x="6802088" y="6071634"/>
                <a:ext cx="81180"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Shape 10">
              <a:extLst>
                <a:ext uri="{FF2B5EF4-FFF2-40B4-BE49-F238E27FC236}">
                  <a16:creationId xmlns:a16="http://schemas.microsoft.com/office/drawing/2014/main" id="{4B70F8A7-6A5E-4962-A676-F6F37304642E}"/>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
          <p:nvSpPr>
            <p:cNvPr id="12" name="Rectangle: Rounded Corners 11">
              <a:extLst>
                <a:ext uri="{FF2B5EF4-FFF2-40B4-BE49-F238E27FC236}">
                  <a16:creationId xmlns:a16="http://schemas.microsoft.com/office/drawing/2014/main" id="{FE8FB11B-C9EA-4E18-89D9-555C50D3B3E9}"/>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B55F62B4-2F6F-4328-9162-DF7E3A0CF7C4}"/>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Picture Placeholder 2">
            <a:extLst>
              <a:ext uri="{FF2B5EF4-FFF2-40B4-BE49-F238E27FC236}">
                <a16:creationId xmlns:a16="http://schemas.microsoft.com/office/drawing/2014/main" id="{FC596008-C53D-454F-8BCC-25C7C09986FE}"/>
              </a:ext>
            </a:extLst>
          </p:cNvPr>
          <p:cNvSpPr>
            <a:spLocks noGrp="1"/>
          </p:cNvSpPr>
          <p:nvPr>
            <p:ph type="pic" idx="13" hasCustomPrompt="1"/>
          </p:nvPr>
        </p:nvSpPr>
        <p:spPr>
          <a:xfrm>
            <a:off x="989494" y="2484310"/>
            <a:ext cx="1808430" cy="2953939"/>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7" name="Freeform: Shape 16">
            <a:extLst>
              <a:ext uri="{FF2B5EF4-FFF2-40B4-BE49-F238E27FC236}">
                <a16:creationId xmlns:a16="http://schemas.microsoft.com/office/drawing/2014/main" id="{265DD979-30EE-452B-BD97-08E76F947DDC}"/>
              </a:ext>
            </a:extLst>
          </p:cNvPr>
          <p:cNvSpPr/>
          <p:nvPr userDrawn="1"/>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9">
            <a:extLst>
              <a:ext uri="{FF2B5EF4-FFF2-40B4-BE49-F238E27FC236}">
                <a16:creationId xmlns:a16="http://schemas.microsoft.com/office/drawing/2014/main" id="{AEF8B7ED-1A1F-4CDE-83D3-C519FA54465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90713084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8" r:id="rId1"/>
    <p:sldLayoutId id="2147483743" r:id="rId2"/>
    <p:sldLayoutId id="2147483742" r:id="rId3"/>
    <p:sldLayoutId id="2147483736" r:id="rId4"/>
    <p:sldLayoutId id="2147483737" r:id="rId5"/>
    <p:sldLayoutId id="2147483740" r:id="rId6"/>
    <p:sldLayoutId id="2147483739" r:id="rId7"/>
    <p:sldLayoutId id="2147483744" r:id="rId8"/>
    <p:sldLayoutId id="2147483745" r:id="rId9"/>
    <p:sldLayoutId id="2147483748" r:id="rId10"/>
    <p:sldLayoutId id="2147483749" r:id="rId11"/>
    <p:sldLayoutId id="2147483750" r:id="rId12"/>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741"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wada-ama.org/en/content/what-is-prohibited"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tD4yomf8GRw" TargetMode="External"/><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B25F5CBD-78E6-4CA8-96C0-B046780D0257}"/>
              </a:ext>
            </a:extLst>
          </p:cNvPr>
          <p:cNvSpPr txBox="1"/>
          <p:nvPr/>
        </p:nvSpPr>
        <p:spPr>
          <a:xfrm>
            <a:off x="5291448" y="2559288"/>
            <a:ext cx="1609106"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Contents Here</a:t>
            </a:r>
            <a:endParaRPr lang="ko-KR" altLang="en-US" sz="1400" b="1" dirty="0">
              <a:solidFill>
                <a:schemeClr val="bg1"/>
              </a:solidFill>
              <a:cs typeface="Arial" pitchFamily="34" charset="0"/>
            </a:endParaRPr>
          </a:p>
        </p:txBody>
      </p:sp>
      <p:pic>
        <p:nvPicPr>
          <p:cNvPr id="2050" name="Picture 2" descr="Doping Control Vector Art &amp;amp; Graphics | freevector.com">
            <a:extLst>
              <a:ext uri="{FF2B5EF4-FFF2-40B4-BE49-F238E27FC236}">
                <a16:creationId xmlns:a16="http://schemas.microsoft.com/office/drawing/2014/main" id="{1233877A-04EA-4297-B7F9-56E431767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913184"/>
            <a:ext cx="5829300" cy="5829300"/>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22B4ED4B-E55F-476B-9677-DC4B438D9B2D}"/>
              </a:ext>
            </a:extLst>
          </p:cNvPr>
          <p:cNvGrpSpPr/>
          <p:nvPr/>
        </p:nvGrpSpPr>
        <p:grpSpPr>
          <a:xfrm>
            <a:off x="5208124" y="3827834"/>
            <a:ext cx="6983876" cy="1711842"/>
            <a:chOff x="5207975" y="2573079"/>
            <a:chExt cx="6983876" cy="1711842"/>
          </a:xfrm>
        </p:grpSpPr>
        <p:sp>
          <p:nvSpPr>
            <p:cNvPr id="38" name="Rectangle 37">
              <a:extLst>
                <a:ext uri="{FF2B5EF4-FFF2-40B4-BE49-F238E27FC236}">
                  <a16:creationId xmlns:a16="http://schemas.microsoft.com/office/drawing/2014/main" id="{D413068A-02ED-4D0D-907D-082C8DD0F4D2}"/>
                </a:ext>
              </a:extLst>
            </p:cNvPr>
            <p:cNvSpPr/>
            <p:nvPr/>
          </p:nvSpPr>
          <p:spPr>
            <a:xfrm>
              <a:off x="5208124" y="2573079"/>
              <a:ext cx="6983727" cy="17118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Rectangle 38">
              <a:extLst>
                <a:ext uri="{FF2B5EF4-FFF2-40B4-BE49-F238E27FC236}">
                  <a16:creationId xmlns:a16="http://schemas.microsoft.com/office/drawing/2014/main" id="{C1E837C1-FA95-428F-BD93-BE740DF67040}"/>
                </a:ext>
              </a:extLst>
            </p:cNvPr>
            <p:cNvSpPr/>
            <p:nvPr/>
          </p:nvSpPr>
          <p:spPr>
            <a:xfrm>
              <a:off x="5207975" y="2573079"/>
              <a:ext cx="168406" cy="17118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0" name="TextBox 39">
            <a:extLst>
              <a:ext uri="{FF2B5EF4-FFF2-40B4-BE49-F238E27FC236}">
                <a16:creationId xmlns:a16="http://schemas.microsoft.com/office/drawing/2014/main" id="{E4EB6944-9D41-44E0-B67A-C185018CACC1}"/>
              </a:ext>
            </a:extLst>
          </p:cNvPr>
          <p:cNvSpPr txBox="1"/>
          <p:nvPr/>
        </p:nvSpPr>
        <p:spPr>
          <a:xfrm>
            <a:off x="5847907" y="3958108"/>
            <a:ext cx="6344093" cy="758669"/>
          </a:xfrm>
          <a:prstGeom prst="rect">
            <a:avLst/>
          </a:prstGeom>
          <a:noFill/>
        </p:spPr>
        <p:txBody>
          <a:bodyPr wrap="square" rtlCol="0" anchor="ctr">
            <a:spAutoFit/>
          </a:bodyPr>
          <a:lstStyle/>
          <a:p>
            <a:pPr>
              <a:lnSpc>
                <a:spcPct val="115000"/>
              </a:lnSpc>
              <a:spcAft>
                <a:spcPts val="1000"/>
              </a:spcAft>
            </a:pPr>
            <a:r>
              <a:rPr lang="ro-RO"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Dopajul și avertizarea </a:t>
            </a:r>
            <a:endParaRPr lang="en-GB"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3C9A8F65-0AE3-4D09-992D-DFE7A30F3160}"/>
              </a:ext>
            </a:extLst>
          </p:cNvPr>
          <p:cNvSpPr txBox="1"/>
          <p:nvPr/>
        </p:nvSpPr>
        <p:spPr>
          <a:xfrm>
            <a:off x="5847984" y="4681159"/>
            <a:ext cx="6344016" cy="523220"/>
          </a:xfrm>
          <a:prstGeom prst="rect">
            <a:avLst/>
          </a:prstGeom>
          <a:noFill/>
        </p:spPr>
        <p:txBody>
          <a:bodyPr wrap="square" rtlCol="0" anchor="ctr">
            <a:spAutoFit/>
          </a:bodyPr>
          <a:lstStyle/>
          <a:p>
            <a:r>
              <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Defi</a:t>
            </a:r>
            <a:r>
              <a:rPr lang="ro-RO"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niție și prezentare </a:t>
            </a:r>
            <a:endParaRPr lang="ko-KR" altLang="en-US" sz="2800" dirty="0">
              <a:solidFill>
                <a:schemeClr val="bg1"/>
              </a:solidFill>
              <a:cs typeface="Arial" pitchFamily="34" charset="0"/>
            </a:endParaRPr>
          </a:p>
        </p:txBody>
      </p:sp>
      <p:pic>
        <p:nvPicPr>
          <p:cNvPr id="9" name="Picture 8">
            <a:extLst>
              <a:ext uri="{FF2B5EF4-FFF2-40B4-BE49-F238E27FC236}">
                <a16:creationId xmlns:a16="http://schemas.microsoft.com/office/drawing/2014/main" id="{F4C7FA04-19B1-432E-814B-BE2024EF6C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7806" y="5939609"/>
            <a:ext cx="1808047" cy="646236"/>
          </a:xfrm>
          <a:prstGeom prst="rect">
            <a:avLst/>
          </a:prstGeom>
        </p:spPr>
      </p:pic>
    </p:spTree>
    <p:extLst>
      <p:ext uri="{BB962C8B-B14F-4D97-AF65-F5344CB8AC3E}">
        <p14:creationId xmlns:p14="http://schemas.microsoft.com/office/powerpoint/2010/main" val="1135708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text 1">
            <a:extLst>
              <a:ext uri="{FF2B5EF4-FFF2-40B4-BE49-F238E27FC236}">
                <a16:creationId xmlns:a16="http://schemas.microsoft.com/office/drawing/2014/main" id="{521F55FC-165E-46BF-8812-30637EFF9BC3}"/>
              </a:ext>
            </a:extLst>
          </p:cNvPr>
          <p:cNvSpPr>
            <a:spLocks noGrp="1"/>
          </p:cNvSpPr>
          <p:nvPr>
            <p:ph type="body" sz="quarter" idx="10"/>
          </p:nvPr>
        </p:nvSpPr>
        <p:spPr/>
        <p:txBody>
          <a:bodyPr/>
          <a:lstStyle/>
          <a:p>
            <a:r>
              <a:rPr lang="en-US" sz="5000" dirty="0"/>
              <a:t>Doping – </a:t>
            </a:r>
            <a:r>
              <a:rPr lang="ro-RO" sz="5000" dirty="0"/>
              <a:t>Lista interzisă</a:t>
            </a:r>
          </a:p>
        </p:txBody>
      </p:sp>
      <p:sp>
        <p:nvSpPr>
          <p:cNvPr id="3" name="Substituent conținut 2">
            <a:extLst>
              <a:ext uri="{FF2B5EF4-FFF2-40B4-BE49-F238E27FC236}">
                <a16:creationId xmlns:a16="http://schemas.microsoft.com/office/drawing/2014/main" id="{18177B55-4499-44B2-8B38-640C06B4F8D9}"/>
              </a:ext>
            </a:extLst>
          </p:cNvPr>
          <p:cNvSpPr txBox="1">
            <a:spLocks/>
          </p:cNvSpPr>
          <p:nvPr/>
        </p:nvSpPr>
        <p:spPr>
          <a:xfrm>
            <a:off x="642550" y="1553777"/>
            <a:ext cx="10676239" cy="4729988"/>
          </a:xfrm>
          <a:prstGeom prst="rect">
            <a:avLst/>
          </a:prstGeom>
        </p:spPr>
        <p:txBody>
          <a:bodyPr>
            <a:normAutofit fontScale="92500" lnSpcReduction="20000"/>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ro-RO" sz="1800" dirty="0"/>
              <a:t>Lista are ca scop indentificarea substanțelor și metodelor interzise în cadrul competiției, în afara acesteia, precum și în anumite sporturi</a:t>
            </a:r>
            <a:r>
              <a:rPr lang="en-US" sz="1800" dirty="0"/>
              <a:t>. </a:t>
            </a:r>
          </a:p>
          <a:p>
            <a:pPr>
              <a:lnSpc>
                <a:spcPct val="150000"/>
              </a:lnSpc>
            </a:pPr>
            <a:r>
              <a:rPr lang="ro-RO" sz="1800" dirty="0"/>
              <a:t>Substanțele și metodele sunt clasificate pe diferite categorii (de exemplu, steroizi, stimulanți, dopaj genetic) </a:t>
            </a:r>
            <a:endParaRPr lang="en-US" sz="1800" dirty="0"/>
          </a:p>
          <a:p>
            <a:pPr>
              <a:lnSpc>
                <a:spcPct val="150000"/>
              </a:lnSpc>
            </a:pPr>
            <a:r>
              <a:rPr lang="ro-RO" sz="1800" dirty="0"/>
              <a:t>Lista este actualizată anual în urma unui proces amplu.  </a:t>
            </a:r>
            <a:endParaRPr lang="en-US" sz="1800" dirty="0"/>
          </a:p>
          <a:p>
            <a:pPr>
              <a:lnSpc>
                <a:spcPct val="150000"/>
              </a:lnSpc>
            </a:pPr>
            <a:r>
              <a:rPr lang="ro-RO" sz="1800" dirty="0"/>
              <a:t>Lista poate fi consultată online aici</a:t>
            </a:r>
            <a:r>
              <a:rPr lang="en-US" sz="1800" dirty="0"/>
              <a:t>: </a:t>
            </a:r>
            <a:r>
              <a:rPr lang="en-US" sz="1800" dirty="0">
                <a:hlinkClick r:id="rId2"/>
              </a:rPr>
              <a:t>https://www.wada-ama.org/en/content/what-is-prohibited</a:t>
            </a:r>
            <a:endParaRPr lang="en-US" sz="1800" dirty="0"/>
          </a:p>
          <a:p>
            <a:pPr>
              <a:lnSpc>
                <a:spcPct val="150000"/>
              </a:lnSpc>
            </a:pPr>
            <a:r>
              <a:rPr lang="ro-RO" sz="1800" dirty="0"/>
              <a:t>O substanță sau metodă este luată în considerare pentru a fi inclusă în lista interzisă dacă Organizația Națională Anti-doping, la discreția exclusivă stabilește ca acea substanță sau metodă îndeplinește următoarele 2 din cele 3 criterii:</a:t>
            </a:r>
            <a:endParaRPr lang="en-US" sz="1800" dirty="0"/>
          </a:p>
          <a:p>
            <a:pPr marL="2063750" lvl="4" indent="0">
              <a:lnSpc>
                <a:spcPct val="150000"/>
              </a:lnSpc>
              <a:buNone/>
            </a:pPr>
            <a:r>
              <a:rPr lang="ro-RO" dirty="0"/>
              <a:t>Are potențialul de a îmbunătăți sau chiar îmbunătățește performanța sportivă</a:t>
            </a:r>
            <a:endParaRPr lang="en-US" dirty="0"/>
          </a:p>
          <a:p>
            <a:pPr marL="2063750" lvl="4" indent="0">
              <a:lnSpc>
                <a:spcPct val="150000"/>
              </a:lnSpc>
              <a:buNone/>
            </a:pPr>
            <a:r>
              <a:rPr lang="ro-RO" dirty="0"/>
              <a:t>Reprezintă un risc real sau potențial pentru sportiv</a:t>
            </a:r>
            <a:endParaRPr lang="en-US" dirty="0"/>
          </a:p>
          <a:p>
            <a:pPr marL="2063750" lvl="4" indent="0">
              <a:lnSpc>
                <a:spcPct val="150000"/>
              </a:lnSpc>
              <a:buNone/>
            </a:pPr>
            <a:r>
              <a:rPr lang="ro-RO" dirty="0"/>
              <a:t>Încalcă spiritul sportiv</a:t>
            </a:r>
            <a:endParaRPr lang="en-GB" dirty="0"/>
          </a:p>
          <a:p>
            <a:pPr>
              <a:lnSpc>
                <a:spcPct val="150000"/>
              </a:lnSpc>
            </a:pPr>
            <a:endParaRPr lang="en-GB" sz="1800" dirty="0"/>
          </a:p>
          <a:p>
            <a:pPr>
              <a:lnSpc>
                <a:spcPct val="150000"/>
              </a:lnSpc>
            </a:pPr>
            <a:endParaRPr lang="ro-RO" sz="1800" dirty="0"/>
          </a:p>
        </p:txBody>
      </p:sp>
      <p:pic>
        <p:nvPicPr>
          <p:cNvPr id="4" name="Picture 2">
            <a:extLst>
              <a:ext uri="{FF2B5EF4-FFF2-40B4-BE49-F238E27FC236}">
                <a16:creationId xmlns:a16="http://schemas.microsoft.com/office/drawing/2014/main" id="{50552919-5C6A-4AA6-B830-AB4C19BD96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900" y="5525748"/>
            <a:ext cx="1808047" cy="646236"/>
          </a:xfrm>
          <a:prstGeom prst="rect">
            <a:avLst/>
          </a:prstGeom>
        </p:spPr>
      </p:pic>
      <p:sp>
        <p:nvSpPr>
          <p:cNvPr id="6" name="Rounded Rectangle 40">
            <a:extLst>
              <a:ext uri="{FF2B5EF4-FFF2-40B4-BE49-F238E27FC236}">
                <a16:creationId xmlns:a16="http://schemas.microsoft.com/office/drawing/2014/main" id="{2E65BDE7-DBF0-4E25-B640-19C77295E17B}"/>
              </a:ext>
            </a:extLst>
          </p:cNvPr>
          <p:cNvSpPr/>
          <p:nvPr/>
        </p:nvSpPr>
        <p:spPr>
          <a:xfrm rot="2942052">
            <a:off x="2255061" y="4930459"/>
            <a:ext cx="291928" cy="362028"/>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ounded Rectangle 40">
            <a:extLst>
              <a:ext uri="{FF2B5EF4-FFF2-40B4-BE49-F238E27FC236}">
                <a16:creationId xmlns:a16="http://schemas.microsoft.com/office/drawing/2014/main" id="{B16C9204-66FB-44CD-ADE6-481847D557AA}"/>
              </a:ext>
            </a:extLst>
          </p:cNvPr>
          <p:cNvSpPr/>
          <p:nvPr/>
        </p:nvSpPr>
        <p:spPr>
          <a:xfrm rot="2942052">
            <a:off x="2255061" y="5438960"/>
            <a:ext cx="291928" cy="362028"/>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ounded Rectangle 40">
            <a:extLst>
              <a:ext uri="{FF2B5EF4-FFF2-40B4-BE49-F238E27FC236}">
                <a16:creationId xmlns:a16="http://schemas.microsoft.com/office/drawing/2014/main" id="{9635A18C-A1DB-44D0-ADCB-6487C1509B6D}"/>
              </a:ext>
            </a:extLst>
          </p:cNvPr>
          <p:cNvSpPr/>
          <p:nvPr/>
        </p:nvSpPr>
        <p:spPr>
          <a:xfrm rot="2942052">
            <a:off x="2255060" y="5873859"/>
            <a:ext cx="291928" cy="362028"/>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677162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text 1">
            <a:extLst>
              <a:ext uri="{FF2B5EF4-FFF2-40B4-BE49-F238E27FC236}">
                <a16:creationId xmlns:a16="http://schemas.microsoft.com/office/drawing/2014/main" id="{521F55FC-165E-46BF-8812-30637EFF9BC3}"/>
              </a:ext>
            </a:extLst>
          </p:cNvPr>
          <p:cNvSpPr>
            <a:spLocks noGrp="1"/>
          </p:cNvSpPr>
          <p:nvPr>
            <p:ph type="body" sz="quarter" idx="10"/>
          </p:nvPr>
        </p:nvSpPr>
        <p:spPr/>
        <p:txBody>
          <a:bodyPr/>
          <a:lstStyle/>
          <a:p>
            <a:r>
              <a:rPr lang="ro-RO" altLang="en-US" sz="5000" dirty="0"/>
              <a:t>Excepții de folosire pentru uz terapeutic</a:t>
            </a:r>
            <a:endParaRPr lang="ro-RO" sz="5000" dirty="0"/>
          </a:p>
        </p:txBody>
      </p:sp>
      <p:sp>
        <p:nvSpPr>
          <p:cNvPr id="3" name="Substituent conținut 2">
            <a:extLst>
              <a:ext uri="{FF2B5EF4-FFF2-40B4-BE49-F238E27FC236}">
                <a16:creationId xmlns:a16="http://schemas.microsoft.com/office/drawing/2014/main" id="{18177B55-4499-44B2-8B38-640C06B4F8D9}"/>
              </a:ext>
            </a:extLst>
          </p:cNvPr>
          <p:cNvSpPr txBox="1">
            <a:spLocks/>
          </p:cNvSpPr>
          <p:nvPr/>
        </p:nvSpPr>
        <p:spPr>
          <a:xfrm>
            <a:off x="555876" y="1406065"/>
            <a:ext cx="10676239" cy="4692316"/>
          </a:xfrm>
          <a:prstGeom prst="rect">
            <a:avLst/>
          </a:prstGeom>
        </p:spPr>
        <p:txBody>
          <a:bodyPr>
            <a:norm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ro-RO" altLang="ro-RO" sz="1800" dirty="0"/>
              <a:t>În anumite cazuri, un sportiv cu o afecțiune medicală legitimă ar putea fi nevoit să utilizeze o substanță sau o metodă interzisă, dacă nu există alte medicamente sau tratamente permise adecvate care pot fi utilizate.</a:t>
            </a:r>
            <a:endParaRPr lang="en-US" altLang="ro-RO" sz="1800" dirty="0"/>
          </a:p>
          <a:p>
            <a:pPr algn="just">
              <a:lnSpc>
                <a:spcPct val="150000"/>
              </a:lnSpc>
            </a:pPr>
            <a:r>
              <a:rPr lang="ro-RO" altLang="ro-RO" sz="1800" dirty="0"/>
              <a:t>În acest caz, aceștia vor trebui să solicite o autorizație de utilizare terapeutică (TUE).</a:t>
            </a:r>
            <a:endParaRPr lang="en-US" altLang="ro-RO" sz="1800" b="1" dirty="0"/>
          </a:p>
          <a:p>
            <a:pPr algn="just">
              <a:lnSpc>
                <a:spcPct val="150000"/>
              </a:lnSpc>
            </a:pPr>
            <a:r>
              <a:rPr lang="ro-RO" altLang="ro-RO" sz="1800" dirty="0"/>
              <a:t>În funcție de nivelul lor de performanță sportivă, aceștia vor solicită  o autorizație de utilizare terapeutică după cum urmează.</a:t>
            </a:r>
            <a:endParaRPr lang="en-US" altLang="ro-RO" sz="1800" dirty="0"/>
          </a:p>
          <a:p>
            <a:pPr lvl="1">
              <a:lnSpc>
                <a:spcPct val="150000"/>
              </a:lnSpc>
            </a:pPr>
            <a:r>
              <a:rPr lang="ro-RO" sz="1800" dirty="0"/>
              <a:t>Sportivii care nu sunt sportivi de nivel internațional, vor depune o cerere la organizația lor națională anti-doping</a:t>
            </a:r>
            <a:endParaRPr lang="en-US" sz="1800" dirty="0"/>
          </a:p>
          <a:p>
            <a:pPr lvl="1">
              <a:lnSpc>
                <a:spcPct val="150000"/>
              </a:lnSpc>
            </a:pPr>
            <a:r>
              <a:rPr lang="ro-RO" sz="1800" dirty="0"/>
              <a:t>Sportivii care sunt sportivi de nivel internațional să depună o cerere la federația lor internațională</a:t>
            </a:r>
          </a:p>
        </p:txBody>
      </p:sp>
      <p:pic>
        <p:nvPicPr>
          <p:cNvPr id="4" name="Picture 2">
            <a:extLst>
              <a:ext uri="{FF2B5EF4-FFF2-40B4-BE49-F238E27FC236}">
                <a16:creationId xmlns:a16="http://schemas.microsoft.com/office/drawing/2014/main" id="{50552919-5C6A-4AA6-B830-AB4C19BD96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spTree>
    <p:extLst>
      <p:ext uri="{BB962C8B-B14F-4D97-AF65-F5344CB8AC3E}">
        <p14:creationId xmlns:p14="http://schemas.microsoft.com/office/powerpoint/2010/main" val="3828738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text 1">
            <a:extLst>
              <a:ext uri="{FF2B5EF4-FFF2-40B4-BE49-F238E27FC236}">
                <a16:creationId xmlns:a16="http://schemas.microsoft.com/office/drawing/2014/main" id="{521F55FC-165E-46BF-8812-30637EFF9BC3}"/>
              </a:ext>
            </a:extLst>
          </p:cNvPr>
          <p:cNvSpPr>
            <a:spLocks noGrp="1"/>
          </p:cNvSpPr>
          <p:nvPr>
            <p:ph type="body" sz="quarter" idx="10"/>
          </p:nvPr>
        </p:nvSpPr>
        <p:spPr/>
        <p:txBody>
          <a:bodyPr/>
          <a:lstStyle/>
          <a:p>
            <a:r>
              <a:rPr lang="ro-RO" altLang="ro-RO" sz="5000" dirty="0"/>
              <a:t>Răspunderea strictă</a:t>
            </a:r>
            <a:endParaRPr lang="ro-RO" sz="5000" dirty="0"/>
          </a:p>
        </p:txBody>
      </p:sp>
      <p:sp>
        <p:nvSpPr>
          <p:cNvPr id="3" name="Substituent conținut 2">
            <a:extLst>
              <a:ext uri="{FF2B5EF4-FFF2-40B4-BE49-F238E27FC236}">
                <a16:creationId xmlns:a16="http://schemas.microsoft.com/office/drawing/2014/main" id="{18177B55-4499-44B2-8B38-640C06B4F8D9}"/>
              </a:ext>
            </a:extLst>
          </p:cNvPr>
          <p:cNvSpPr txBox="1">
            <a:spLocks/>
          </p:cNvSpPr>
          <p:nvPr/>
        </p:nvSpPr>
        <p:spPr>
          <a:xfrm>
            <a:off x="772008" y="1544595"/>
            <a:ext cx="6802684" cy="4692316"/>
          </a:xfrm>
          <a:prstGeom prst="rect">
            <a:avLst/>
          </a:prstGeom>
        </p:spPr>
        <p:txBody>
          <a:bodyPr>
            <a:norm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ro-RO" altLang="ro-RO" sz="1800" dirty="0"/>
              <a:t>Fiecare sportiv este strict răspunzător pentru substanțele găsire în proba sa corporală.</a:t>
            </a:r>
          </a:p>
          <a:p>
            <a:pPr>
              <a:lnSpc>
                <a:spcPct val="150000"/>
              </a:lnSpc>
            </a:pPr>
            <a:r>
              <a:rPr lang="ro-RO" altLang="ro-RO" sz="1800" dirty="0"/>
              <a:t>O încălcare a regulilor antidoping are loc ori de câte ori se găsește o substanță interzisă în proba corporală, indiferent dacă sportivul a utilizat sau nu, în mod intenționat sau neintenționat, o substanță interzisă, a fost neglijent sau a avut o altă vină.</a:t>
            </a:r>
            <a:endParaRPr lang="en-US" altLang="ro-RO" sz="1800" dirty="0"/>
          </a:p>
        </p:txBody>
      </p:sp>
      <p:pic>
        <p:nvPicPr>
          <p:cNvPr id="4" name="Picture 2">
            <a:extLst>
              <a:ext uri="{FF2B5EF4-FFF2-40B4-BE49-F238E27FC236}">
                <a16:creationId xmlns:a16="http://schemas.microsoft.com/office/drawing/2014/main" id="{50552919-5C6A-4AA6-B830-AB4C19BD96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pic>
        <p:nvPicPr>
          <p:cNvPr id="6" name="Imagine 5">
            <a:extLst>
              <a:ext uri="{FF2B5EF4-FFF2-40B4-BE49-F238E27FC236}">
                <a16:creationId xmlns:a16="http://schemas.microsoft.com/office/drawing/2014/main" id="{6B7BB35F-A2FF-47B3-B9C4-CF5B776666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1225" y="2039987"/>
            <a:ext cx="3628767" cy="2419178"/>
          </a:xfrm>
          <a:prstGeom prst="rect">
            <a:avLst/>
          </a:prstGeom>
        </p:spPr>
      </p:pic>
    </p:spTree>
    <p:extLst>
      <p:ext uri="{BB962C8B-B14F-4D97-AF65-F5344CB8AC3E}">
        <p14:creationId xmlns:p14="http://schemas.microsoft.com/office/powerpoint/2010/main" val="163446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text 1">
            <a:extLst>
              <a:ext uri="{FF2B5EF4-FFF2-40B4-BE49-F238E27FC236}">
                <a16:creationId xmlns:a16="http://schemas.microsoft.com/office/drawing/2014/main" id="{521F55FC-165E-46BF-8812-30637EFF9BC3}"/>
              </a:ext>
            </a:extLst>
          </p:cNvPr>
          <p:cNvSpPr>
            <a:spLocks noGrp="1"/>
          </p:cNvSpPr>
          <p:nvPr>
            <p:ph type="body" sz="quarter" idx="10"/>
          </p:nvPr>
        </p:nvSpPr>
        <p:spPr/>
        <p:txBody>
          <a:bodyPr/>
          <a:lstStyle/>
          <a:p>
            <a:r>
              <a:rPr lang="ro-RO" altLang="ro-RO" sz="5000" dirty="0"/>
              <a:t>Consecințele dopajului</a:t>
            </a:r>
            <a:endParaRPr lang="ro-RO" sz="5000" dirty="0"/>
          </a:p>
        </p:txBody>
      </p:sp>
      <p:pic>
        <p:nvPicPr>
          <p:cNvPr id="4" name="Picture 2">
            <a:extLst>
              <a:ext uri="{FF2B5EF4-FFF2-40B4-BE49-F238E27FC236}">
                <a16:creationId xmlns:a16="http://schemas.microsoft.com/office/drawing/2014/main" id="{50552919-5C6A-4AA6-B830-AB4C19BD96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graphicFrame>
        <p:nvGraphicFramePr>
          <p:cNvPr id="5" name="Nomogramă 4">
            <a:extLst>
              <a:ext uri="{FF2B5EF4-FFF2-40B4-BE49-F238E27FC236}">
                <a16:creationId xmlns:a16="http://schemas.microsoft.com/office/drawing/2014/main" id="{BB4CA85E-4B44-46EB-AF6F-80452444C87D}"/>
              </a:ext>
            </a:extLst>
          </p:cNvPr>
          <p:cNvGraphicFramePr/>
          <p:nvPr>
            <p:extLst>
              <p:ext uri="{D42A27DB-BD31-4B8C-83A1-F6EECF244321}">
                <p14:modId xmlns:p14="http://schemas.microsoft.com/office/powerpoint/2010/main" val="4109429548"/>
              </p:ext>
            </p:extLst>
          </p:nvPr>
        </p:nvGraphicFramePr>
        <p:xfrm>
          <a:off x="2032000" y="1544596"/>
          <a:ext cx="7556843" cy="4593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1638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text 1">
            <a:extLst>
              <a:ext uri="{FF2B5EF4-FFF2-40B4-BE49-F238E27FC236}">
                <a16:creationId xmlns:a16="http://schemas.microsoft.com/office/drawing/2014/main" id="{521F55FC-165E-46BF-8812-30637EFF9BC3}"/>
              </a:ext>
            </a:extLst>
          </p:cNvPr>
          <p:cNvSpPr>
            <a:spLocks noGrp="1"/>
          </p:cNvSpPr>
          <p:nvPr>
            <p:ph type="body" sz="quarter" idx="10"/>
          </p:nvPr>
        </p:nvSpPr>
        <p:spPr/>
        <p:txBody>
          <a:bodyPr/>
          <a:lstStyle/>
          <a:p>
            <a:r>
              <a:rPr lang="ro-RO" altLang="en-US" sz="5000" dirty="0"/>
              <a:t>Avertizarea – definiție </a:t>
            </a:r>
            <a:endParaRPr lang="ro-RO" sz="5000" dirty="0"/>
          </a:p>
        </p:txBody>
      </p:sp>
      <p:sp>
        <p:nvSpPr>
          <p:cNvPr id="3" name="Substituent conținut 2">
            <a:extLst>
              <a:ext uri="{FF2B5EF4-FFF2-40B4-BE49-F238E27FC236}">
                <a16:creationId xmlns:a16="http://schemas.microsoft.com/office/drawing/2014/main" id="{18177B55-4499-44B2-8B38-640C06B4F8D9}"/>
              </a:ext>
            </a:extLst>
          </p:cNvPr>
          <p:cNvSpPr txBox="1">
            <a:spLocks/>
          </p:cNvSpPr>
          <p:nvPr/>
        </p:nvSpPr>
        <p:spPr>
          <a:xfrm>
            <a:off x="772008" y="1544595"/>
            <a:ext cx="6790328" cy="4692316"/>
          </a:xfrm>
          <a:prstGeom prst="rect">
            <a:avLst/>
          </a:prstGeom>
        </p:spPr>
        <p:txBody>
          <a:bodyPr>
            <a:normAutofit lnSpcReduction="10000"/>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ro-RO" sz="1800" dirty="0"/>
              <a:t>Definiția avertizării (whistleblowing) - „dezvăluirea de către membrii organizației, a unor practici ilegale, imorale, sau ilegitime aflate sub controlul angajatorilor lor, către persoane sau organizații  care ar putea fi în măsură să ia decizii” (Near și Miceli, 1985, p. 4) </a:t>
            </a:r>
            <a:endParaRPr lang="en-US" sz="1800" dirty="0"/>
          </a:p>
          <a:p>
            <a:pPr>
              <a:lnSpc>
                <a:spcPct val="150000"/>
              </a:lnSpc>
            </a:pPr>
            <a:r>
              <a:rPr lang="ro-RO" sz="1800" dirty="0"/>
              <a:t>Reprezintă un mecanism important în combaterea corupției și a faptelor ilegale </a:t>
            </a:r>
            <a:endParaRPr lang="en-US" sz="1800" dirty="0"/>
          </a:p>
          <a:p>
            <a:pPr>
              <a:lnSpc>
                <a:spcPct val="150000"/>
              </a:lnSpc>
            </a:pPr>
            <a:r>
              <a:rPr lang="ro-RO" sz="1800" dirty="0"/>
              <a:t>Reprezintă de asemenea un factor important din punct de vedere social, datorită impactului său asupra angajaților, pacienților , studenților, organizațiilor și societății în general (Culiberg și Mihelic, 2016) </a:t>
            </a:r>
          </a:p>
          <a:p>
            <a:pPr algn="just">
              <a:lnSpc>
                <a:spcPct val="150000"/>
              </a:lnSpc>
            </a:pPr>
            <a:endParaRPr lang="ro-RO" sz="1800" dirty="0"/>
          </a:p>
        </p:txBody>
      </p:sp>
      <p:pic>
        <p:nvPicPr>
          <p:cNvPr id="4" name="Picture 2">
            <a:extLst>
              <a:ext uri="{FF2B5EF4-FFF2-40B4-BE49-F238E27FC236}">
                <a16:creationId xmlns:a16="http://schemas.microsoft.com/office/drawing/2014/main" id="{50552919-5C6A-4AA6-B830-AB4C19BD96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5054" y="5913793"/>
            <a:ext cx="1808047" cy="646236"/>
          </a:xfrm>
          <a:prstGeom prst="rect">
            <a:avLst/>
          </a:prstGeom>
        </p:spPr>
      </p:pic>
      <p:pic>
        <p:nvPicPr>
          <p:cNvPr id="6" name="Imagine 5">
            <a:extLst>
              <a:ext uri="{FF2B5EF4-FFF2-40B4-BE49-F238E27FC236}">
                <a16:creationId xmlns:a16="http://schemas.microsoft.com/office/drawing/2014/main" id="{9731EF66-6218-48C9-ACB4-E829F76BFC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5054" y="1680517"/>
            <a:ext cx="3288957" cy="3288957"/>
          </a:xfrm>
          <a:prstGeom prst="rect">
            <a:avLst/>
          </a:prstGeom>
        </p:spPr>
      </p:pic>
    </p:spTree>
    <p:extLst>
      <p:ext uri="{BB962C8B-B14F-4D97-AF65-F5344CB8AC3E}">
        <p14:creationId xmlns:p14="http://schemas.microsoft.com/office/powerpoint/2010/main" val="2769040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text 1">
            <a:extLst>
              <a:ext uri="{FF2B5EF4-FFF2-40B4-BE49-F238E27FC236}">
                <a16:creationId xmlns:a16="http://schemas.microsoft.com/office/drawing/2014/main" id="{521F55FC-165E-46BF-8812-30637EFF9BC3}"/>
              </a:ext>
            </a:extLst>
          </p:cNvPr>
          <p:cNvSpPr>
            <a:spLocks noGrp="1"/>
          </p:cNvSpPr>
          <p:nvPr>
            <p:ph type="body" sz="quarter" idx="10"/>
          </p:nvPr>
        </p:nvSpPr>
        <p:spPr/>
        <p:txBody>
          <a:bodyPr/>
          <a:lstStyle/>
          <a:p>
            <a:r>
              <a:rPr lang="ro-RO" altLang="en-US" sz="5000" dirty="0"/>
              <a:t>Avertizarea – un proces delicat</a:t>
            </a:r>
            <a:endParaRPr lang="ro-RO" sz="5000" dirty="0"/>
          </a:p>
        </p:txBody>
      </p:sp>
      <p:sp>
        <p:nvSpPr>
          <p:cNvPr id="3" name="Substituent conținut 2">
            <a:extLst>
              <a:ext uri="{FF2B5EF4-FFF2-40B4-BE49-F238E27FC236}">
                <a16:creationId xmlns:a16="http://schemas.microsoft.com/office/drawing/2014/main" id="{18177B55-4499-44B2-8B38-640C06B4F8D9}"/>
              </a:ext>
            </a:extLst>
          </p:cNvPr>
          <p:cNvSpPr txBox="1">
            <a:spLocks/>
          </p:cNvSpPr>
          <p:nvPr/>
        </p:nvSpPr>
        <p:spPr>
          <a:xfrm>
            <a:off x="883217" y="1406065"/>
            <a:ext cx="10237863" cy="4692316"/>
          </a:xfrm>
          <a:prstGeom prst="rect">
            <a:avLst/>
          </a:prstGeom>
        </p:spPr>
        <p:txBody>
          <a:bodyPr>
            <a:norm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ro-RO" sz="1800" dirty="0"/>
              <a:t>Decizia de a denunța o situație, poate fi un proces decizional dificil, în care individul va trebui să ia în considerare:</a:t>
            </a:r>
            <a:endParaRPr lang="en-US" sz="1800" dirty="0"/>
          </a:p>
          <a:p>
            <a:pPr lvl="1">
              <a:lnSpc>
                <a:spcPct val="150000"/>
              </a:lnSpc>
            </a:pPr>
            <a:r>
              <a:rPr lang="ro-RO" sz="1800" dirty="0"/>
              <a:t>Daca este sau nu responsabilitatea sa </a:t>
            </a:r>
            <a:r>
              <a:rPr lang="en-US" sz="1800" dirty="0"/>
              <a:t>(Keil and Park, 2010), </a:t>
            </a:r>
          </a:p>
          <a:p>
            <a:pPr lvl="1">
              <a:lnSpc>
                <a:spcPct val="150000"/>
              </a:lnSpc>
            </a:pPr>
            <a:r>
              <a:rPr lang="ro-RO" sz="1800" dirty="0"/>
              <a:t>Tipul de abatere</a:t>
            </a:r>
            <a:r>
              <a:rPr lang="en-US" sz="1800" dirty="0"/>
              <a:t> (Miceli and Near, 1992), </a:t>
            </a:r>
          </a:p>
          <a:p>
            <a:pPr lvl="1">
              <a:lnSpc>
                <a:spcPct val="150000"/>
              </a:lnSpc>
            </a:pPr>
            <a:r>
              <a:rPr lang="ro-RO" sz="1800" dirty="0"/>
              <a:t>Consecințele personale ale denunțării </a:t>
            </a:r>
            <a:r>
              <a:rPr lang="en-US" sz="1800" dirty="0"/>
              <a:t>(Lennane, 2012).</a:t>
            </a:r>
          </a:p>
          <a:p>
            <a:pPr>
              <a:lnSpc>
                <a:spcPct val="150000"/>
              </a:lnSpc>
            </a:pPr>
            <a:r>
              <a:rPr lang="ro-RO" sz="1800" dirty="0"/>
              <a:t>Barometrul european privind corupția a arătat că 81% dintre respondenți nu au reușit să denunțe situația din cauza potențialului de represalii </a:t>
            </a:r>
            <a:r>
              <a:rPr lang="en-US" sz="1800" dirty="0"/>
              <a:t>(European </a:t>
            </a:r>
            <a:r>
              <a:rPr lang="ro-RO" sz="1800" dirty="0"/>
              <a:t>Commission, 2018).</a:t>
            </a:r>
            <a:endParaRPr lang="en-US" sz="1800" dirty="0"/>
          </a:p>
          <a:p>
            <a:pPr>
              <a:lnSpc>
                <a:spcPct val="150000"/>
              </a:lnSpc>
            </a:pPr>
            <a:r>
              <a:rPr lang="ro-RO" sz="1800" dirty="0"/>
              <a:t>Avertizorii de integritate sunt, în general, lucrători foarte performanți care doresc să își protejeze compania sau organizația pentru a nu fi prinși într-o situație critică (Zeng et al., 2020).</a:t>
            </a:r>
          </a:p>
          <a:p>
            <a:pPr algn="just">
              <a:lnSpc>
                <a:spcPct val="150000"/>
              </a:lnSpc>
            </a:pPr>
            <a:endParaRPr lang="ro-RO" sz="1800" dirty="0"/>
          </a:p>
        </p:txBody>
      </p:sp>
      <p:pic>
        <p:nvPicPr>
          <p:cNvPr id="4" name="Picture 2">
            <a:extLst>
              <a:ext uri="{FF2B5EF4-FFF2-40B4-BE49-F238E27FC236}">
                <a16:creationId xmlns:a16="http://schemas.microsoft.com/office/drawing/2014/main" id="{50552919-5C6A-4AA6-B830-AB4C19BD96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spTree>
    <p:extLst>
      <p:ext uri="{BB962C8B-B14F-4D97-AF65-F5344CB8AC3E}">
        <p14:creationId xmlns:p14="http://schemas.microsoft.com/office/powerpoint/2010/main" val="1790789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text 1">
            <a:extLst>
              <a:ext uri="{FF2B5EF4-FFF2-40B4-BE49-F238E27FC236}">
                <a16:creationId xmlns:a16="http://schemas.microsoft.com/office/drawing/2014/main" id="{521F55FC-165E-46BF-8812-30637EFF9BC3}"/>
              </a:ext>
            </a:extLst>
          </p:cNvPr>
          <p:cNvSpPr>
            <a:spLocks noGrp="1"/>
          </p:cNvSpPr>
          <p:nvPr>
            <p:ph type="body" sz="quarter" idx="10"/>
          </p:nvPr>
        </p:nvSpPr>
        <p:spPr/>
        <p:txBody>
          <a:bodyPr/>
          <a:lstStyle/>
          <a:p>
            <a:r>
              <a:rPr lang="ro-RO" altLang="en-US" sz="5000" dirty="0"/>
              <a:t>Avertizările despre dopaj în sport </a:t>
            </a:r>
            <a:endParaRPr lang="ro-RO" sz="5000" dirty="0"/>
          </a:p>
        </p:txBody>
      </p:sp>
      <p:sp>
        <p:nvSpPr>
          <p:cNvPr id="3" name="Substituent conținut 2">
            <a:extLst>
              <a:ext uri="{FF2B5EF4-FFF2-40B4-BE49-F238E27FC236}">
                <a16:creationId xmlns:a16="http://schemas.microsoft.com/office/drawing/2014/main" id="{18177B55-4499-44B2-8B38-640C06B4F8D9}"/>
              </a:ext>
            </a:extLst>
          </p:cNvPr>
          <p:cNvSpPr txBox="1">
            <a:spLocks/>
          </p:cNvSpPr>
          <p:nvPr/>
        </p:nvSpPr>
        <p:spPr>
          <a:xfrm>
            <a:off x="3867665" y="1406065"/>
            <a:ext cx="7253415" cy="4692316"/>
          </a:xfrm>
          <a:prstGeom prst="rect">
            <a:avLst/>
          </a:prstGeom>
        </p:spPr>
        <p:txBody>
          <a:bodyPr>
            <a:normAutofit lnSpcReduction="10000"/>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ro-RO" sz="1800" dirty="0"/>
              <a:t>Conform Agenției Mondiale Antidoping, denunțarea împotriva dopajului este definită ca fiind dezvăluirea de informații sensibile despre sportivi și anturajul acestora în ceea ce privește încălcarea regulilor antidoping, încălcări ale neconformității Codului Mondial Antidoping, și acte sau omisiuni care ar putea submina eforturile antidoping </a:t>
            </a:r>
            <a:r>
              <a:rPr lang="en-US" sz="1800" dirty="0"/>
              <a:t>(Barkoukis et al., 2020).</a:t>
            </a:r>
            <a:endParaRPr lang="ro-RO" sz="1800" dirty="0"/>
          </a:p>
          <a:p>
            <a:pPr>
              <a:lnSpc>
                <a:spcPct val="150000"/>
              </a:lnSpc>
            </a:pPr>
            <a:r>
              <a:rPr lang="ro-RO" sz="1800" dirty="0"/>
              <a:t>Denunțarea este un factor care contribuie semnificativ la prevenirea și detectarea dopajului.</a:t>
            </a:r>
            <a:endParaRPr lang="en-US" sz="1800" dirty="0"/>
          </a:p>
          <a:p>
            <a:pPr>
              <a:lnSpc>
                <a:spcPct val="150000"/>
              </a:lnSpc>
            </a:pPr>
            <a:r>
              <a:rPr lang="ro-RO" sz="1800" dirty="0"/>
              <a:t>Aceasta poate contribui la descoperirea oficialilor de testare la concentrarea atenției asupra abuzurilor, a modificării rezultatelor testelor sau a omisiunii intenționate a rezultatelor. </a:t>
            </a:r>
          </a:p>
          <a:p>
            <a:pPr>
              <a:lnSpc>
                <a:spcPct val="150000"/>
              </a:lnSpc>
            </a:pPr>
            <a:endParaRPr lang="ro-RO" sz="1800" dirty="0"/>
          </a:p>
        </p:txBody>
      </p:sp>
      <p:pic>
        <p:nvPicPr>
          <p:cNvPr id="4" name="Picture 2">
            <a:extLst>
              <a:ext uri="{FF2B5EF4-FFF2-40B4-BE49-F238E27FC236}">
                <a16:creationId xmlns:a16="http://schemas.microsoft.com/office/drawing/2014/main" id="{50552919-5C6A-4AA6-B830-AB4C19BD96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pic>
        <p:nvPicPr>
          <p:cNvPr id="5" name="Imagine 4">
            <a:extLst>
              <a:ext uri="{FF2B5EF4-FFF2-40B4-BE49-F238E27FC236}">
                <a16:creationId xmlns:a16="http://schemas.microsoft.com/office/drawing/2014/main" id="{AD700D2E-F71D-4AB2-B37F-57ECE999B4A7}"/>
              </a:ext>
            </a:extLst>
          </p:cNvPr>
          <p:cNvPicPr>
            <a:picLocks noChangeAspect="1"/>
          </p:cNvPicPr>
          <p:nvPr/>
        </p:nvPicPr>
        <p:blipFill>
          <a:blip r:embed="rId3"/>
          <a:stretch>
            <a:fillRect/>
          </a:stretch>
        </p:blipFill>
        <p:spPr>
          <a:xfrm>
            <a:off x="620116" y="2238895"/>
            <a:ext cx="3022920" cy="2380209"/>
          </a:xfrm>
          <a:prstGeom prst="rect">
            <a:avLst/>
          </a:prstGeom>
        </p:spPr>
      </p:pic>
    </p:spTree>
    <p:extLst>
      <p:ext uri="{BB962C8B-B14F-4D97-AF65-F5344CB8AC3E}">
        <p14:creationId xmlns:p14="http://schemas.microsoft.com/office/powerpoint/2010/main" val="3592023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text 1">
            <a:extLst>
              <a:ext uri="{FF2B5EF4-FFF2-40B4-BE49-F238E27FC236}">
                <a16:creationId xmlns:a16="http://schemas.microsoft.com/office/drawing/2014/main" id="{521F55FC-165E-46BF-8812-30637EFF9BC3}"/>
              </a:ext>
            </a:extLst>
          </p:cNvPr>
          <p:cNvSpPr>
            <a:spLocks noGrp="1"/>
          </p:cNvSpPr>
          <p:nvPr>
            <p:ph type="body" sz="quarter" idx="10"/>
          </p:nvPr>
        </p:nvSpPr>
        <p:spPr/>
        <p:txBody>
          <a:bodyPr/>
          <a:lstStyle/>
          <a:p>
            <a:r>
              <a:rPr lang="ro-RO" sz="5000" dirty="0"/>
              <a:t>Avertizarea despre dopajul în sport </a:t>
            </a:r>
          </a:p>
        </p:txBody>
      </p:sp>
      <p:sp>
        <p:nvSpPr>
          <p:cNvPr id="3" name="Substituent conținut 2">
            <a:extLst>
              <a:ext uri="{FF2B5EF4-FFF2-40B4-BE49-F238E27FC236}">
                <a16:creationId xmlns:a16="http://schemas.microsoft.com/office/drawing/2014/main" id="{18177B55-4499-44B2-8B38-640C06B4F8D9}"/>
              </a:ext>
            </a:extLst>
          </p:cNvPr>
          <p:cNvSpPr txBox="1">
            <a:spLocks/>
          </p:cNvSpPr>
          <p:nvPr/>
        </p:nvSpPr>
        <p:spPr>
          <a:xfrm>
            <a:off x="3867665" y="1406065"/>
            <a:ext cx="7253415" cy="4692316"/>
          </a:xfrm>
          <a:prstGeom prst="rect">
            <a:avLst/>
          </a:prstGeom>
        </p:spPr>
        <p:txBody>
          <a:bodyPr>
            <a:norm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ro-RO" sz="1800" dirty="0"/>
              <a:t>Crearea platformelor de raportare a dopajului în încercarea de a facilita și de a încuraja denunțarea cazurilor de dopaj este în prezent unui dintre principalele obiective ale organismelor de reglementare.</a:t>
            </a:r>
          </a:p>
          <a:p>
            <a:pPr>
              <a:lnSpc>
                <a:spcPct val="150000"/>
              </a:lnSpc>
            </a:pPr>
            <a:r>
              <a:rPr lang="ro-RO" sz="1800" dirty="0"/>
              <a:t>Agenția Mondială Anti-Doping a creat platforma „Speak up!” Platform și un însoțitor de denunțare (whistleblowing program) care îi informează pe denunțători cu privire la drepturile lor. </a:t>
            </a:r>
            <a:endParaRPr lang="en-US" sz="1800" dirty="0"/>
          </a:p>
          <a:p>
            <a:pPr>
              <a:lnSpc>
                <a:spcPct val="150000"/>
              </a:lnSpc>
            </a:pPr>
            <a:r>
              <a:rPr lang="en-US" sz="1800" dirty="0"/>
              <a:t> </a:t>
            </a:r>
            <a:r>
              <a:rPr lang="ro-RO" sz="1800" dirty="0"/>
              <a:t>Platforma a apărut ca răspuns la scandalul dopajului rusesc și la lipsa evidentă a unui mecanism de protecție pentru cei care au ales sa dea un semnal de alarmă.</a:t>
            </a:r>
          </a:p>
        </p:txBody>
      </p:sp>
      <p:pic>
        <p:nvPicPr>
          <p:cNvPr id="4" name="Picture 2">
            <a:extLst>
              <a:ext uri="{FF2B5EF4-FFF2-40B4-BE49-F238E27FC236}">
                <a16:creationId xmlns:a16="http://schemas.microsoft.com/office/drawing/2014/main" id="{50552919-5C6A-4AA6-B830-AB4C19BD96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pic>
        <p:nvPicPr>
          <p:cNvPr id="5" name="Imagine 4">
            <a:extLst>
              <a:ext uri="{FF2B5EF4-FFF2-40B4-BE49-F238E27FC236}">
                <a16:creationId xmlns:a16="http://schemas.microsoft.com/office/drawing/2014/main" id="{AD700D2E-F71D-4AB2-B37F-57ECE999B4A7}"/>
              </a:ext>
            </a:extLst>
          </p:cNvPr>
          <p:cNvPicPr>
            <a:picLocks noChangeAspect="1"/>
          </p:cNvPicPr>
          <p:nvPr/>
        </p:nvPicPr>
        <p:blipFill>
          <a:blip r:embed="rId3"/>
          <a:stretch>
            <a:fillRect/>
          </a:stretch>
        </p:blipFill>
        <p:spPr>
          <a:xfrm>
            <a:off x="620116" y="2238895"/>
            <a:ext cx="3022920" cy="2380209"/>
          </a:xfrm>
          <a:prstGeom prst="rect">
            <a:avLst/>
          </a:prstGeom>
        </p:spPr>
      </p:pic>
    </p:spTree>
    <p:extLst>
      <p:ext uri="{BB962C8B-B14F-4D97-AF65-F5344CB8AC3E}">
        <p14:creationId xmlns:p14="http://schemas.microsoft.com/office/powerpoint/2010/main" val="634722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0E738-D386-4ED0-9FEE-1CB4E50830E1}"/>
              </a:ext>
            </a:extLst>
          </p:cNvPr>
          <p:cNvSpPr>
            <a:spLocks noGrp="1"/>
          </p:cNvSpPr>
          <p:nvPr>
            <p:ph type="body" sz="quarter" idx="10"/>
          </p:nvPr>
        </p:nvSpPr>
        <p:spPr>
          <a:xfrm>
            <a:off x="323529" y="339509"/>
            <a:ext cx="11573197" cy="1981660"/>
          </a:xfrm>
        </p:spPr>
        <p:txBody>
          <a:bodyPr/>
          <a:lstStyle/>
          <a:p>
            <a:r>
              <a:rPr lang="ro-RO" dirty="0"/>
              <a:t>Avertizori de integritate ai dopajului </a:t>
            </a:r>
            <a:endParaRPr lang="en-GB" dirty="0"/>
          </a:p>
        </p:txBody>
      </p:sp>
      <p:grpSp>
        <p:nvGrpSpPr>
          <p:cNvPr id="3" name="Group 2">
            <a:extLst>
              <a:ext uri="{FF2B5EF4-FFF2-40B4-BE49-F238E27FC236}">
                <a16:creationId xmlns:a16="http://schemas.microsoft.com/office/drawing/2014/main" id="{3C87B23D-F54B-4580-B841-B2FC2A636D6A}"/>
              </a:ext>
            </a:extLst>
          </p:cNvPr>
          <p:cNvGrpSpPr/>
          <p:nvPr/>
        </p:nvGrpSpPr>
        <p:grpSpPr>
          <a:xfrm>
            <a:off x="5045104" y="2321169"/>
            <a:ext cx="2101791" cy="2102952"/>
            <a:chOff x="2265079" y="1581548"/>
            <a:chExt cx="3028217" cy="3029891"/>
          </a:xfrm>
        </p:grpSpPr>
        <p:sp>
          <p:nvSpPr>
            <p:cNvPr id="4" name="Freeform: Shape 3">
              <a:extLst>
                <a:ext uri="{FF2B5EF4-FFF2-40B4-BE49-F238E27FC236}">
                  <a16:creationId xmlns:a16="http://schemas.microsoft.com/office/drawing/2014/main" id="{98A8B910-6BA2-48E2-B07D-4B042D13B399}"/>
                </a:ext>
              </a:extLst>
            </p:cNvPr>
            <p:cNvSpPr/>
            <p:nvPr/>
          </p:nvSpPr>
          <p:spPr>
            <a:xfrm>
              <a:off x="2265854" y="1584775"/>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5" name="Freeform: Shape 4">
              <a:extLst>
                <a:ext uri="{FF2B5EF4-FFF2-40B4-BE49-F238E27FC236}">
                  <a16:creationId xmlns:a16="http://schemas.microsoft.com/office/drawing/2014/main" id="{C388DEE5-1069-4DD4-A286-881010777F22}"/>
                </a:ext>
              </a:extLst>
            </p:cNvPr>
            <p:cNvSpPr/>
            <p:nvPr/>
          </p:nvSpPr>
          <p:spPr>
            <a:xfrm>
              <a:off x="2265079" y="1581548"/>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1">
                <a:lumMod val="40000"/>
                <a:lumOff val="60000"/>
              </a:schemeClr>
            </a:solidFill>
            <a:ln w="9525" cap="flat">
              <a:noFill/>
              <a:prstDash val="solid"/>
              <a:miter/>
            </a:ln>
          </p:spPr>
          <p:txBody>
            <a:bodyPr rtlCol="0" anchor="ctr"/>
            <a:lstStyle/>
            <a:p>
              <a:endParaRPr lang="en-US" dirty="0"/>
            </a:p>
          </p:txBody>
        </p:sp>
      </p:grpSp>
      <p:pic>
        <p:nvPicPr>
          <p:cNvPr id="6" name="Picture 5">
            <a:extLst>
              <a:ext uri="{FF2B5EF4-FFF2-40B4-BE49-F238E27FC236}">
                <a16:creationId xmlns:a16="http://schemas.microsoft.com/office/drawing/2014/main" id="{91711425-6114-4D4F-A66A-6F3E13931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1057" y="4743633"/>
            <a:ext cx="3849886" cy="1376034"/>
          </a:xfrm>
          <a:prstGeom prst="rect">
            <a:avLst/>
          </a:prstGeom>
        </p:spPr>
      </p:pic>
    </p:spTree>
    <p:extLst>
      <p:ext uri="{BB962C8B-B14F-4D97-AF65-F5344CB8AC3E}">
        <p14:creationId xmlns:p14="http://schemas.microsoft.com/office/powerpoint/2010/main" val="2737329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C2FC8F-09BD-47D4-8B40-B680CF2334DC}"/>
              </a:ext>
            </a:extLst>
          </p:cNvPr>
          <p:cNvSpPr>
            <a:spLocks noGrp="1"/>
          </p:cNvSpPr>
          <p:nvPr>
            <p:ph type="body" sz="quarter" idx="10"/>
          </p:nvPr>
        </p:nvSpPr>
        <p:spPr>
          <a:xfrm>
            <a:off x="323529" y="548754"/>
            <a:ext cx="11573197" cy="724247"/>
          </a:xfrm>
        </p:spPr>
        <p:txBody>
          <a:bodyPr/>
          <a:lstStyle/>
          <a:p>
            <a:r>
              <a:rPr lang="en-GB" sz="4400" dirty="0"/>
              <a:t>Xue Yinxian</a:t>
            </a:r>
            <a:r>
              <a:rPr lang="ro-RO" sz="4400" dirty="0"/>
              <a:t> și dopajul în sportul chinezesc </a:t>
            </a:r>
            <a:endParaRPr lang="en-GB" sz="4400" dirty="0"/>
          </a:p>
        </p:txBody>
      </p:sp>
      <p:pic>
        <p:nvPicPr>
          <p:cNvPr id="12290" name="Picture 2" descr="Former Olympic doctor for China says doping still exists in bid for Gold  medals | ITV News">
            <a:extLst>
              <a:ext uri="{FF2B5EF4-FFF2-40B4-BE49-F238E27FC236}">
                <a16:creationId xmlns:a16="http://schemas.microsoft.com/office/drawing/2014/main" id="{A8908C93-DD12-4A76-B7EE-D48C72DEDD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852"/>
          <a:stretch/>
        </p:blipFill>
        <p:spPr bwMode="auto">
          <a:xfrm>
            <a:off x="164123" y="2105758"/>
            <a:ext cx="4900246" cy="3467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00D4B34-36ED-4F57-ADDA-E58B276AD8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sp>
        <p:nvSpPr>
          <p:cNvPr id="4" name="TextBox 3">
            <a:extLst>
              <a:ext uri="{FF2B5EF4-FFF2-40B4-BE49-F238E27FC236}">
                <a16:creationId xmlns:a16="http://schemas.microsoft.com/office/drawing/2014/main" id="{4F025432-EE20-4AA8-9B86-25F599D7939F}"/>
              </a:ext>
            </a:extLst>
          </p:cNvPr>
          <p:cNvSpPr txBox="1"/>
          <p:nvPr/>
        </p:nvSpPr>
        <p:spPr>
          <a:xfrm>
            <a:off x="5720861" y="1976804"/>
            <a:ext cx="5521569" cy="3970318"/>
          </a:xfrm>
          <a:prstGeom prst="rect">
            <a:avLst/>
          </a:prstGeom>
          <a:noFill/>
        </p:spPr>
        <p:txBody>
          <a:bodyPr wrap="square" rtlCol="0">
            <a:spAutoFit/>
          </a:bodyPr>
          <a:lstStyle/>
          <a:p>
            <a:r>
              <a:rPr lang="en-GB" dirty="0"/>
              <a:t>Xue Yinxian </a:t>
            </a:r>
            <a:r>
              <a:rPr lang="ro-RO" dirty="0"/>
              <a:t>este un fost medic chinez care a dezvăluit că peste 10.000 de sportivi chinezi au luat medicamente pentru îmbunătățirea performanțelor în anii 1980 și 1990, ca parte a unui dopaj sistemic al țării </a:t>
            </a:r>
          </a:p>
          <a:p>
            <a:endParaRPr lang="ro-RO" dirty="0"/>
          </a:p>
          <a:p>
            <a:r>
              <a:rPr lang="ro-RO" dirty="0"/>
              <a:t>Xue a lucrat îndeaproape cu echipele naționale chineze în anii 1970. Xue a declarat că a fost concediată de la locul de muncă din cadrul echipei naționale de gimnastică după ce a refuzat să ajute un sportiv dopat înainte de Jocurile Olimpice de la Seul din 1988. </a:t>
            </a:r>
          </a:p>
          <a:p>
            <a:endParaRPr lang="ro-RO" dirty="0"/>
          </a:p>
          <a:p>
            <a:r>
              <a:rPr lang="ro-RO" dirty="0"/>
              <a:t>Ea a fugit din țară după ce a denunțat dopajul. </a:t>
            </a:r>
            <a:endParaRPr lang="en-GB" dirty="0"/>
          </a:p>
        </p:txBody>
      </p:sp>
    </p:spTree>
    <p:extLst>
      <p:ext uri="{BB962C8B-B14F-4D97-AF65-F5344CB8AC3E}">
        <p14:creationId xmlns:p14="http://schemas.microsoft.com/office/powerpoint/2010/main" val="4215889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estosterone Replacement (2 of 2) — Podium">
            <a:extLst>
              <a:ext uri="{FF2B5EF4-FFF2-40B4-BE49-F238E27FC236}">
                <a16:creationId xmlns:a16="http://schemas.microsoft.com/office/drawing/2014/main" id="{8E7392E6-245D-4064-A10E-50D153E238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1121" y="1936718"/>
            <a:ext cx="2528217" cy="189847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normAutofit fontScale="92500" lnSpcReduction="10000"/>
          </a:bodyPr>
          <a:lstStyle/>
          <a:p>
            <a:r>
              <a:rPr lang="ro-RO" dirty="0"/>
              <a:t>Istoria dopajului</a:t>
            </a:r>
            <a:endParaRPr lang="en-US" dirty="0"/>
          </a:p>
        </p:txBody>
      </p:sp>
      <p:sp>
        <p:nvSpPr>
          <p:cNvPr id="28" name="직사각형 113">
            <a:extLst>
              <a:ext uri="{FF2B5EF4-FFF2-40B4-BE49-F238E27FC236}">
                <a16:creationId xmlns:a16="http://schemas.microsoft.com/office/drawing/2014/main" id="{4794DE31-9EA4-4906-9500-7616D82B8F66}"/>
              </a:ext>
            </a:extLst>
          </p:cNvPr>
          <p:cNvSpPr>
            <a:spLocks noChangeArrowheads="1"/>
          </p:cNvSpPr>
          <p:nvPr/>
        </p:nvSpPr>
        <p:spPr bwMode="auto">
          <a:xfrm>
            <a:off x="8576914" y="1727149"/>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2019</a:t>
            </a:r>
            <a:endParaRPr lang="ko-KR" altLang="en-US" sz="2000" dirty="0">
              <a:solidFill>
                <a:schemeClr val="bg1"/>
              </a:solidFill>
            </a:endParaRPr>
          </a:p>
        </p:txBody>
      </p:sp>
      <p:sp>
        <p:nvSpPr>
          <p:cNvPr id="29" name="직사각형 113">
            <a:extLst>
              <a:ext uri="{FF2B5EF4-FFF2-40B4-BE49-F238E27FC236}">
                <a16:creationId xmlns:a16="http://schemas.microsoft.com/office/drawing/2014/main" id="{6B00BD5C-FF4A-4120-B30E-7E2D8F29458C}"/>
              </a:ext>
            </a:extLst>
          </p:cNvPr>
          <p:cNvSpPr>
            <a:spLocks noChangeArrowheads="1"/>
          </p:cNvSpPr>
          <p:nvPr/>
        </p:nvSpPr>
        <p:spPr bwMode="auto">
          <a:xfrm>
            <a:off x="6344656" y="1736663"/>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2018</a:t>
            </a:r>
            <a:endParaRPr lang="ko-KR" altLang="en-US" sz="2000" dirty="0">
              <a:solidFill>
                <a:schemeClr val="bg1"/>
              </a:solidFill>
            </a:endParaRPr>
          </a:p>
        </p:txBody>
      </p:sp>
      <p:sp>
        <p:nvSpPr>
          <p:cNvPr id="31" name="직사각형 113">
            <a:extLst>
              <a:ext uri="{FF2B5EF4-FFF2-40B4-BE49-F238E27FC236}">
                <a16:creationId xmlns:a16="http://schemas.microsoft.com/office/drawing/2014/main" id="{65E7E665-3D1A-499A-99E1-4DD96461950F}"/>
              </a:ext>
            </a:extLst>
          </p:cNvPr>
          <p:cNvSpPr>
            <a:spLocks noChangeArrowheads="1"/>
          </p:cNvSpPr>
          <p:nvPr/>
        </p:nvSpPr>
        <p:spPr bwMode="auto">
          <a:xfrm>
            <a:off x="1808047" y="1721817"/>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2016</a:t>
            </a:r>
            <a:endParaRPr lang="ko-KR" altLang="en-US" sz="2000" dirty="0">
              <a:solidFill>
                <a:schemeClr val="bg1"/>
              </a:solidFill>
            </a:endParaRPr>
          </a:p>
        </p:txBody>
      </p:sp>
      <p:sp>
        <p:nvSpPr>
          <p:cNvPr id="3" name="TextBox 2">
            <a:extLst>
              <a:ext uri="{FF2B5EF4-FFF2-40B4-BE49-F238E27FC236}">
                <a16:creationId xmlns:a16="http://schemas.microsoft.com/office/drawing/2014/main" id="{97B244A8-F78C-45EC-8931-AD56B6302A1C}"/>
              </a:ext>
            </a:extLst>
          </p:cNvPr>
          <p:cNvSpPr txBox="1"/>
          <p:nvPr/>
        </p:nvSpPr>
        <p:spPr>
          <a:xfrm>
            <a:off x="1401534" y="1502688"/>
            <a:ext cx="9388932" cy="5632311"/>
          </a:xfrm>
          <a:prstGeom prst="rect">
            <a:avLst/>
          </a:prstGeom>
          <a:noFill/>
        </p:spPr>
        <p:txBody>
          <a:bodyPr wrap="square" rtlCol="0">
            <a:spAutoFit/>
          </a:bodyPr>
          <a:lstStyle/>
          <a:p>
            <a:r>
              <a:rPr lang="ro-RO" dirty="0"/>
              <a:t>Dopajul a reprezentat una dintre practicile sportive încă din Antichitate.</a:t>
            </a:r>
            <a:endParaRPr lang="en-GB" dirty="0"/>
          </a:p>
          <a:p>
            <a:endParaRPr lang="en-GB" dirty="0"/>
          </a:p>
          <a:p>
            <a:r>
              <a:rPr lang="ro-RO" dirty="0"/>
              <a:t>În secolul al XIX-lea, medicul Charles Edouard Brown-Sequard a creat un amestec, denumit „Elixirul Vieții”, folosit și promovat de către atleți, precum a fost și cazul lui Jim „Pud” Galvin, un jucător de baseball.</a:t>
            </a:r>
            <a:endParaRPr lang="en-GB" dirty="0"/>
          </a:p>
          <a:p>
            <a:endParaRPr lang="en-GB" dirty="0"/>
          </a:p>
          <a:p>
            <a:r>
              <a:rPr lang="ro-RO" dirty="0"/>
              <a:t>În 1933, cuvântul „doping” intră oficial în dicționarul limbii engleze.</a:t>
            </a:r>
          </a:p>
          <a:p>
            <a:endParaRPr lang="en-GB" dirty="0"/>
          </a:p>
          <a:p>
            <a:r>
              <a:rPr lang="ro-RO" dirty="0"/>
              <a:t>Steroizii anabolizanți erau cele mai folosite substanțe în sport, în special în perioada interbelică. Tot în acea perioadă au început cercetările asupra acestora, ce aveau ca scop îmbunătățirea calității lor.</a:t>
            </a:r>
          </a:p>
          <a:p>
            <a:endParaRPr lang="en-GB" dirty="0"/>
          </a:p>
          <a:p>
            <a:r>
              <a:rPr lang="ro-RO" dirty="0"/>
              <a:t>În timpul celui de-al Doilea Război Mondial, a fost adusă în atenția sportivilor, amfetamina, ce a fost folosită de către atleți, în special, în perioada 1950-1960.</a:t>
            </a:r>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58A56282-5618-49B2-8060-27310C0BC8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sp>
        <p:nvSpPr>
          <p:cNvPr id="9" name="Rounded Rectangle 40">
            <a:extLst>
              <a:ext uri="{FF2B5EF4-FFF2-40B4-BE49-F238E27FC236}">
                <a16:creationId xmlns:a16="http://schemas.microsoft.com/office/drawing/2014/main" id="{117DC9D4-323A-426A-8B5B-ADD272D2BE37}"/>
              </a:ext>
            </a:extLst>
          </p:cNvPr>
          <p:cNvSpPr/>
          <p:nvPr/>
        </p:nvSpPr>
        <p:spPr>
          <a:xfrm rot="2942052">
            <a:off x="688016" y="1619248"/>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ounded Rectangle 40">
            <a:extLst>
              <a:ext uri="{FF2B5EF4-FFF2-40B4-BE49-F238E27FC236}">
                <a16:creationId xmlns:a16="http://schemas.microsoft.com/office/drawing/2014/main" id="{FBAA31E7-C841-454E-9D3F-63D82E9EA558}"/>
              </a:ext>
            </a:extLst>
          </p:cNvPr>
          <p:cNvSpPr/>
          <p:nvPr/>
        </p:nvSpPr>
        <p:spPr>
          <a:xfrm rot="2942052">
            <a:off x="734335" y="2399988"/>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ounded Rectangle 40">
            <a:extLst>
              <a:ext uri="{FF2B5EF4-FFF2-40B4-BE49-F238E27FC236}">
                <a16:creationId xmlns:a16="http://schemas.microsoft.com/office/drawing/2014/main" id="{B85AB273-BE77-4155-AC6F-812E7FE8ACED}"/>
              </a:ext>
            </a:extLst>
          </p:cNvPr>
          <p:cNvSpPr/>
          <p:nvPr/>
        </p:nvSpPr>
        <p:spPr>
          <a:xfrm rot="2942052">
            <a:off x="757493" y="3201550"/>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ounded Rectangle 40">
            <a:extLst>
              <a:ext uri="{FF2B5EF4-FFF2-40B4-BE49-F238E27FC236}">
                <a16:creationId xmlns:a16="http://schemas.microsoft.com/office/drawing/2014/main" id="{4FD4E8B3-4177-4153-A459-1902EAABA535}"/>
              </a:ext>
            </a:extLst>
          </p:cNvPr>
          <p:cNvSpPr/>
          <p:nvPr/>
        </p:nvSpPr>
        <p:spPr>
          <a:xfrm rot="2942052">
            <a:off x="745631" y="4727630"/>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Rounded Rectangle 40">
            <a:extLst>
              <a:ext uri="{FF2B5EF4-FFF2-40B4-BE49-F238E27FC236}">
                <a16:creationId xmlns:a16="http://schemas.microsoft.com/office/drawing/2014/main" id="{76353EF2-ABB3-4655-AB37-64AD245EA5BE}"/>
              </a:ext>
            </a:extLst>
          </p:cNvPr>
          <p:cNvSpPr/>
          <p:nvPr/>
        </p:nvSpPr>
        <p:spPr>
          <a:xfrm rot="2942052">
            <a:off x="710609" y="396587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3385714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2FB9C1-0184-416C-A33F-4F88E9BD3402}"/>
              </a:ext>
            </a:extLst>
          </p:cNvPr>
          <p:cNvSpPr>
            <a:spLocks noGrp="1"/>
          </p:cNvSpPr>
          <p:nvPr>
            <p:ph type="body" sz="quarter" idx="10"/>
          </p:nvPr>
        </p:nvSpPr>
        <p:spPr>
          <a:xfrm>
            <a:off x="323529" y="339509"/>
            <a:ext cx="11573197" cy="2087168"/>
          </a:xfrm>
        </p:spPr>
        <p:txBody>
          <a:bodyPr/>
          <a:lstStyle/>
          <a:p>
            <a:r>
              <a:rPr lang="en-GB" sz="4800" i="0" dirty="0">
                <a:solidFill>
                  <a:srgbClr val="121212"/>
                </a:solidFill>
                <a:effectLst/>
                <a:latin typeface="ReithSans"/>
              </a:rPr>
              <a:t>Floyd Landis</a:t>
            </a:r>
            <a:r>
              <a:rPr lang="ro-RO" sz="4800" i="0" dirty="0">
                <a:solidFill>
                  <a:srgbClr val="121212"/>
                </a:solidFill>
                <a:effectLst/>
                <a:latin typeface="ReithSans"/>
              </a:rPr>
              <a:t>, avertizorul lui</a:t>
            </a:r>
            <a:r>
              <a:rPr lang="en-GB" sz="4800" i="0" dirty="0">
                <a:solidFill>
                  <a:srgbClr val="121212"/>
                </a:solidFill>
                <a:effectLst/>
                <a:latin typeface="ReithSans"/>
              </a:rPr>
              <a:t> Lance Armstrong</a:t>
            </a:r>
          </a:p>
        </p:txBody>
      </p:sp>
      <p:pic>
        <p:nvPicPr>
          <p:cNvPr id="7170" name="Picture 2" descr="Floyd Landis responds after Lance Armstrong calls him a &amp;#39;piece of s***&amp;#39; in  new documentary | Cycling Weekly">
            <a:extLst>
              <a:ext uri="{FF2B5EF4-FFF2-40B4-BE49-F238E27FC236}">
                <a16:creationId xmlns:a16="http://schemas.microsoft.com/office/drawing/2014/main" id="{ADAAE0EE-774E-44FD-84C8-9568DCD726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2380244"/>
            <a:ext cx="4705404" cy="31417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CC1C54C-7808-4F7B-8667-CF51F9255588}"/>
              </a:ext>
            </a:extLst>
          </p:cNvPr>
          <p:cNvSpPr txBox="1"/>
          <p:nvPr/>
        </p:nvSpPr>
        <p:spPr>
          <a:xfrm>
            <a:off x="5767753" y="2579077"/>
            <a:ext cx="5554181" cy="2308324"/>
          </a:xfrm>
          <a:prstGeom prst="rect">
            <a:avLst/>
          </a:prstGeom>
          <a:noFill/>
        </p:spPr>
        <p:txBody>
          <a:bodyPr wrap="square" rtlCol="0">
            <a:spAutoFit/>
          </a:bodyPr>
          <a:lstStyle/>
          <a:p>
            <a:r>
              <a:rPr lang="ro-RO" sz="2400" dirty="0">
                <a:latin typeface="ReithSans"/>
              </a:rPr>
              <a:t>În 2010, americanul Floyd Landis, el însuși acuzat pentru dopaj, a scos la iveală faptul că fostul său coechipier de la US Postal Service, Armstrong, a folosit pe termen lung medicamente pentru îmbunătățirea performanțelor.</a:t>
            </a:r>
            <a:endParaRPr lang="en-GB" sz="2400" dirty="0">
              <a:latin typeface="ReithSans"/>
            </a:endParaRPr>
          </a:p>
        </p:txBody>
      </p:sp>
      <p:pic>
        <p:nvPicPr>
          <p:cNvPr id="6" name="Picture 5">
            <a:extLst>
              <a:ext uri="{FF2B5EF4-FFF2-40B4-BE49-F238E27FC236}">
                <a16:creationId xmlns:a16="http://schemas.microsoft.com/office/drawing/2014/main" id="{7184CC3A-71CC-425D-BAFF-897898B7CA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spTree>
    <p:extLst>
      <p:ext uri="{BB962C8B-B14F-4D97-AF65-F5344CB8AC3E}">
        <p14:creationId xmlns:p14="http://schemas.microsoft.com/office/powerpoint/2010/main" val="1740320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5EE238-5C59-41DA-9BB7-C04465AB9D83}"/>
              </a:ext>
            </a:extLst>
          </p:cNvPr>
          <p:cNvSpPr>
            <a:spLocks noGrp="1"/>
          </p:cNvSpPr>
          <p:nvPr>
            <p:ph type="body" sz="quarter" idx="10"/>
          </p:nvPr>
        </p:nvSpPr>
        <p:spPr/>
        <p:txBody>
          <a:bodyPr/>
          <a:lstStyle/>
          <a:p>
            <a:r>
              <a:rPr lang="en-GB" b="0" i="0" dirty="0">
                <a:solidFill>
                  <a:srgbClr val="231F20"/>
                </a:solidFill>
                <a:effectLst/>
                <a:latin typeface="ReithSans"/>
              </a:rPr>
              <a:t>Johannes Dürr </a:t>
            </a:r>
            <a:r>
              <a:rPr lang="ro-RO" dirty="0">
                <a:solidFill>
                  <a:srgbClr val="231F20"/>
                </a:solidFill>
                <a:latin typeface="ReithSans"/>
              </a:rPr>
              <a:t>și</a:t>
            </a:r>
            <a:r>
              <a:rPr lang="en-GB" b="0" i="0" dirty="0">
                <a:solidFill>
                  <a:srgbClr val="231F20"/>
                </a:solidFill>
                <a:effectLst/>
                <a:latin typeface="ReithSans"/>
              </a:rPr>
              <a:t> „</a:t>
            </a:r>
            <a:r>
              <a:rPr lang="ro-RO" b="0" i="0" dirty="0">
                <a:solidFill>
                  <a:srgbClr val="231F20"/>
                </a:solidFill>
                <a:effectLst/>
                <a:latin typeface="ReithSans"/>
              </a:rPr>
              <a:t>operațiunea</a:t>
            </a:r>
            <a:r>
              <a:rPr lang="en-GB" b="0" i="0" dirty="0">
                <a:solidFill>
                  <a:srgbClr val="231F20"/>
                </a:solidFill>
                <a:effectLst/>
                <a:latin typeface="ReithSans"/>
              </a:rPr>
              <a:t> Aderlass”</a:t>
            </a:r>
            <a:endParaRPr lang="en-GB" dirty="0">
              <a:latin typeface="ReithSans"/>
            </a:endParaRPr>
          </a:p>
        </p:txBody>
      </p:sp>
      <p:pic>
        <p:nvPicPr>
          <p:cNvPr id="11266" name="Picture 2" descr="Johannes Dürr - Alchetron, The Free Social Encyclopedia">
            <a:extLst>
              <a:ext uri="{FF2B5EF4-FFF2-40B4-BE49-F238E27FC236}">
                <a16:creationId xmlns:a16="http://schemas.microsoft.com/office/drawing/2014/main" id="{D741DCE6-3138-4F8E-B184-CE537A3BC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734651"/>
            <a:ext cx="4139873" cy="31187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26A37DC-2841-46F0-A394-E3430C42F179}"/>
              </a:ext>
            </a:extLst>
          </p:cNvPr>
          <p:cNvSpPr txBox="1"/>
          <p:nvPr/>
        </p:nvSpPr>
        <p:spPr>
          <a:xfrm>
            <a:off x="5193323" y="1734651"/>
            <a:ext cx="5673969" cy="3539430"/>
          </a:xfrm>
          <a:prstGeom prst="rect">
            <a:avLst/>
          </a:prstGeom>
          <a:noFill/>
        </p:spPr>
        <p:txBody>
          <a:bodyPr wrap="square" rtlCol="0">
            <a:spAutoFit/>
          </a:bodyPr>
          <a:lstStyle/>
          <a:p>
            <a:r>
              <a:rPr lang="ro-RO" sz="2800" dirty="0">
                <a:latin typeface="ReithSans"/>
              </a:rPr>
              <a:t>Schiorul fondist austriac Johannes Durr a dat alarma și a recunoscut ca a luat medicamente pentru îmbunătățirea performanțelor precum și că a ajutat alți sportivi să facă acest lucru. Alți cinci atleți și alte patru persoane, au fost arestate după mărturiile sale. </a:t>
            </a:r>
            <a:endParaRPr lang="en-GB" sz="2800" dirty="0">
              <a:latin typeface="ReithSans"/>
            </a:endParaRPr>
          </a:p>
        </p:txBody>
      </p:sp>
      <p:pic>
        <p:nvPicPr>
          <p:cNvPr id="5" name="Picture 4">
            <a:extLst>
              <a:ext uri="{FF2B5EF4-FFF2-40B4-BE49-F238E27FC236}">
                <a16:creationId xmlns:a16="http://schemas.microsoft.com/office/drawing/2014/main" id="{705CB622-EEED-4C65-98C6-431F54F08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spTree>
    <p:extLst>
      <p:ext uri="{BB962C8B-B14F-4D97-AF65-F5344CB8AC3E}">
        <p14:creationId xmlns:p14="http://schemas.microsoft.com/office/powerpoint/2010/main" val="577310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C2FC8F-09BD-47D4-8B40-B680CF2334DC}"/>
              </a:ext>
            </a:extLst>
          </p:cNvPr>
          <p:cNvSpPr>
            <a:spLocks noGrp="1"/>
          </p:cNvSpPr>
          <p:nvPr>
            <p:ph type="body" sz="quarter" idx="10"/>
          </p:nvPr>
        </p:nvSpPr>
        <p:spPr>
          <a:xfrm>
            <a:off x="323529" y="560895"/>
            <a:ext cx="11573197" cy="724247"/>
          </a:xfrm>
        </p:spPr>
        <p:txBody>
          <a:bodyPr/>
          <a:lstStyle/>
          <a:p>
            <a:r>
              <a:rPr lang="ro-RO" sz="5000" dirty="0">
                <a:latin typeface="ReithSans"/>
              </a:rPr>
              <a:t>Scandalul privind dopajul rusesc</a:t>
            </a:r>
            <a:endParaRPr lang="en-GB" sz="5000" dirty="0">
              <a:latin typeface="ReithSans"/>
            </a:endParaRPr>
          </a:p>
        </p:txBody>
      </p:sp>
      <p:pic>
        <p:nvPicPr>
          <p:cNvPr id="5" name="Picture 4">
            <a:extLst>
              <a:ext uri="{FF2B5EF4-FFF2-40B4-BE49-F238E27FC236}">
                <a16:creationId xmlns:a16="http://schemas.microsoft.com/office/drawing/2014/main" id="{B00D4B34-36ED-4F57-ADDA-E58B276AD8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sp>
        <p:nvSpPr>
          <p:cNvPr id="4" name="TextBox 3">
            <a:extLst>
              <a:ext uri="{FF2B5EF4-FFF2-40B4-BE49-F238E27FC236}">
                <a16:creationId xmlns:a16="http://schemas.microsoft.com/office/drawing/2014/main" id="{4F025432-EE20-4AA8-9B86-25F599D7939F}"/>
              </a:ext>
            </a:extLst>
          </p:cNvPr>
          <p:cNvSpPr txBox="1"/>
          <p:nvPr/>
        </p:nvSpPr>
        <p:spPr>
          <a:xfrm>
            <a:off x="4584357" y="2026231"/>
            <a:ext cx="6361511" cy="33650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ro-RO" dirty="0"/>
              <a:t>Yuliya Stepanova</a:t>
            </a:r>
            <a:r>
              <a:rPr lang="en-US" dirty="0"/>
              <a:t> – </a:t>
            </a:r>
            <a:r>
              <a:rPr lang="ro-RO" dirty="0"/>
              <a:t>Denunțătoarea rusă de dopaj  a ajutat la demascarea dopajului sponsorizat de stat în Rusia și a declanșat un scandal global înainte de Jocurile Olimpice de la Rio din 2016. Urmăriți următorul clip. </a:t>
            </a:r>
            <a:r>
              <a:rPr lang="ro-RO" dirty="0">
                <a:hlinkClick r:id="rId3"/>
              </a:rPr>
              <a:t>https://www.youtube.com/watch?v=tD4yomf8GRw</a:t>
            </a:r>
            <a:endParaRPr lang="en-US" dirty="0"/>
          </a:p>
          <a:p>
            <a:pPr marL="285750" indent="-285750">
              <a:lnSpc>
                <a:spcPct val="150000"/>
              </a:lnSpc>
              <a:buFont typeface="Arial" panose="020B0604020202020204" pitchFamily="34" charset="0"/>
              <a:buChar char="•"/>
            </a:pPr>
            <a:r>
              <a:rPr lang="ro-RO" dirty="0"/>
              <a:t>Analizați și discutați:</a:t>
            </a:r>
            <a:endParaRPr lang="en-US" dirty="0"/>
          </a:p>
          <a:p>
            <a:pPr lvl="1">
              <a:lnSpc>
                <a:spcPct val="150000"/>
              </a:lnSpc>
            </a:pPr>
            <a:r>
              <a:rPr lang="ro-RO" dirty="0"/>
              <a:t>- Comportamentul denunțătorilor;</a:t>
            </a:r>
            <a:endParaRPr lang="en-US" dirty="0"/>
          </a:p>
          <a:p>
            <a:pPr lvl="1">
              <a:lnSpc>
                <a:spcPct val="150000"/>
              </a:lnSpc>
            </a:pPr>
            <a:r>
              <a:rPr lang="ro-RO" dirty="0"/>
              <a:t>- Reacțiile autorităților.</a:t>
            </a:r>
          </a:p>
        </p:txBody>
      </p:sp>
      <p:pic>
        <p:nvPicPr>
          <p:cNvPr id="6" name="Imagine 5">
            <a:extLst>
              <a:ext uri="{FF2B5EF4-FFF2-40B4-BE49-F238E27FC236}">
                <a16:creationId xmlns:a16="http://schemas.microsoft.com/office/drawing/2014/main" id="{A404F4DB-CEF2-425E-A310-BD2C978C41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996" y="2351137"/>
            <a:ext cx="3236750" cy="2155726"/>
          </a:xfrm>
          <a:prstGeom prst="rect">
            <a:avLst/>
          </a:prstGeom>
        </p:spPr>
      </p:pic>
    </p:spTree>
    <p:extLst>
      <p:ext uri="{BB962C8B-B14F-4D97-AF65-F5344CB8AC3E}">
        <p14:creationId xmlns:p14="http://schemas.microsoft.com/office/powerpoint/2010/main" val="491703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87EA62-FE14-45A4-933E-D047ECBFDE80}"/>
              </a:ext>
            </a:extLst>
          </p:cNvPr>
          <p:cNvSpPr>
            <a:spLocks noGrp="1"/>
          </p:cNvSpPr>
          <p:nvPr>
            <p:ph type="body" sz="quarter" idx="10"/>
          </p:nvPr>
        </p:nvSpPr>
        <p:spPr/>
        <p:txBody>
          <a:bodyPr/>
          <a:lstStyle/>
          <a:p>
            <a:r>
              <a:rPr lang="en-GB" dirty="0">
                <a:latin typeface="ReithSans"/>
              </a:rPr>
              <a:t>Grigory Rodchenkov</a:t>
            </a:r>
          </a:p>
        </p:txBody>
      </p:sp>
      <p:pic>
        <p:nvPicPr>
          <p:cNvPr id="10242" name="Picture 2" descr="Russia court issues arrest warrant for doping whistleblower">
            <a:extLst>
              <a:ext uri="{FF2B5EF4-FFF2-40B4-BE49-F238E27FC236}">
                <a16:creationId xmlns:a16="http://schemas.microsoft.com/office/drawing/2014/main" id="{C5B8761E-71E7-4C4B-8338-BE9125266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6119" y="2151184"/>
            <a:ext cx="4472354" cy="25556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001B584-F190-4626-AD38-1CB3FBF5C030}"/>
              </a:ext>
            </a:extLst>
          </p:cNvPr>
          <p:cNvSpPr txBox="1"/>
          <p:nvPr/>
        </p:nvSpPr>
        <p:spPr>
          <a:xfrm>
            <a:off x="539262" y="2028092"/>
            <a:ext cx="6858000" cy="2862322"/>
          </a:xfrm>
          <a:prstGeom prst="rect">
            <a:avLst/>
          </a:prstGeom>
          <a:noFill/>
        </p:spPr>
        <p:txBody>
          <a:bodyPr wrap="square" rtlCol="0">
            <a:spAutoFit/>
          </a:bodyPr>
          <a:lstStyle/>
          <a:p>
            <a:r>
              <a:rPr lang="ro-RO" dirty="0"/>
              <a:t>Grigori Rodchenkov este fostul șef al laboratorului național antidoping din Rusia, unde a coordonat programul de dopaj de stat. </a:t>
            </a:r>
          </a:p>
          <a:p>
            <a:endParaRPr lang="ro-RO" dirty="0"/>
          </a:p>
          <a:p>
            <a:r>
              <a:rPr lang="ro-RO" dirty="0"/>
              <a:t>În 2016, Rodchenkov a informat presa americană, explicând cum  s-au dopat sportivii ruși și cum au reușit să învingă testele de dopaj în marile competiții. </a:t>
            </a:r>
          </a:p>
          <a:p>
            <a:endParaRPr lang="ro-RO" dirty="0"/>
          </a:p>
          <a:p>
            <a:r>
              <a:rPr lang="ro-RO" dirty="0"/>
              <a:t>El a fost plasat sub un regim de protecție a martorilor în Statele Unite. </a:t>
            </a:r>
            <a:endParaRPr lang="en-GB" dirty="0"/>
          </a:p>
        </p:txBody>
      </p:sp>
      <p:pic>
        <p:nvPicPr>
          <p:cNvPr id="5" name="Picture 4">
            <a:extLst>
              <a:ext uri="{FF2B5EF4-FFF2-40B4-BE49-F238E27FC236}">
                <a16:creationId xmlns:a16="http://schemas.microsoft.com/office/drawing/2014/main" id="{49DACF18-C818-4A97-B202-5FBBB6FE2C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spTree>
    <p:extLst>
      <p:ext uri="{BB962C8B-B14F-4D97-AF65-F5344CB8AC3E}">
        <p14:creationId xmlns:p14="http://schemas.microsoft.com/office/powerpoint/2010/main" val="2979864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E31AD7E-CFC1-418F-98A2-18CC1568DE7A}"/>
              </a:ext>
            </a:extLst>
          </p:cNvPr>
          <p:cNvGrpSpPr/>
          <p:nvPr/>
        </p:nvGrpSpPr>
        <p:grpSpPr>
          <a:xfrm>
            <a:off x="0" y="1918544"/>
            <a:ext cx="11431630" cy="1405526"/>
            <a:chOff x="0" y="2023474"/>
            <a:chExt cx="11431630" cy="1405526"/>
          </a:xfrm>
          <a:solidFill>
            <a:schemeClr val="accent1"/>
          </a:solidFill>
        </p:grpSpPr>
        <p:sp>
          <p:nvSpPr>
            <p:cNvPr id="4" name="Rectangle 3">
              <a:extLst>
                <a:ext uri="{FF2B5EF4-FFF2-40B4-BE49-F238E27FC236}">
                  <a16:creationId xmlns:a16="http://schemas.microsoft.com/office/drawing/2014/main" id="{4C0A3FD7-9EFF-42EC-8BCC-8DC54EFB8BBE}"/>
                </a:ext>
              </a:extLst>
            </p:cNvPr>
            <p:cNvSpPr/>
            <p:nvPr userDrawn="1"/>
          </p:nvSpPr>
          <p:spPr>
            <a:xfrm>
              <a:off x="0" y="3200400"/>
              <a:ext cx="6135482"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413F97A-86EF-43CD-8CB7-E32D10AD6927}"/>
                </a:ext>
              </a:extLst>
            </p:cNvPr>
            <p:cNvSpPr/>
            <p:nvPr userDrawn="1"/>
          </p:nvSpPr>
          <p:spPr>
            <a:xfrm rot="2727637">
              <a:off x="7154945" y="448707"/>
              <a:ext cx="228600" cy="341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7203772E-A1FB-4E49-8AF7-B31C59999691}"/>
                </a:ext>
              </a:extLst>
            </p:cNvPr>
            <p:cNvSpPr/>
            <p:nvPr userDrawn="1"/>
          </p:nvSpPr>
          <p:spPr>
            <a:xfrm rot="18872363"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A31E7180-931A-4C17-9E5B-1625B2C7DEC1}"/>
              </a:ext>
            </a:extLst>
          </p:cNvPr>
          <p:cNvGrpSpPr/>
          <p:nvPr/>
        </p:nvGrpSpPr>
        <p:grpSpPr>
          <a:xfrm rot="10800000">
            <a:off x="5518929" y="3559557"/>
            <a:ext cx="6673071" cy="1405526"/>
            <a:chOff x="4758559" y="2023474"/>
            <a:chExt cx="6673071" cy="1405526"/>
          </a:xfrm>
          <a:solidFill>
            <a:schemeClr val="accent1"/>
          </a:solidFill>
        </p:grpSpPr>
        <p:sp>
          <p:nvSpPr>
            <p:cNvPr id="8" name="Rectangle 7">
              <a:extLst>
                <a:ext uri="{FF2B5EF4-FFF2-40B4-BE49-F238E27FC236}">
                  <a16:creationId xmlns:a16="http://schemas.microsoft.com/office/drawing/2014/main" id="{AE8DF00D-8E76-4614-88B8-767E8BE23F4E}"/>
                </a:ext>
              </a:extLst>
            </p:cNvPr>
            <p:cNvSpPr/>
            <p:nvPr userDrawn="1"/>
          </p:nvSpPr>
          <p:spPr>
            <a:xfrm>
              <a:off x="4758559" y="3200400"/>
              <a:ext cx="1376923"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531C40D-47AF-4709-89BF-A81A115A5003}"/>
                </a:ext>
              </a:extLst>
            </p:cNvPr>
            <p:cNvSpPr/>
            <p:nvPr userDrawn="1"/>
          </p:nvSpPr>
          <p:spPr>
            <a:xfrm rot="2727637">
              <a:off x="7154945" y="448707"/>
              <a:ext cx="228600" cy="341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F08A5D7-6365-49D1-8A3E-659608ED742D}"/>
                </a:ext>
              </a:extLst>
            </p:cNvPr>
            <p:cNvSpPr/>
            <p:nvPr userDrawn="1"/>
          </p:nvSpPr>
          <p:spPr>
            <a:xfrm rot="18872363"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Placeholder 22">
            <a:extLst>
              <a:ext uri="{FF2B5EF4-FFF2-40B4-BE49-F238E27FC236}">
                <a16:creationId xmlns:a16="http://schemas.microsoft.com/office/drawing/2014/main" id="{0DB0ED16-09AE-4582-838F-58270E448DE2}"/>
              </a:ext>
            </a:extLst>
          </p:cNvPr>
          <p:cNvSpPr txBox="1">
            <a:spLocks/>
          </p:cNvSpPr>
          <p:nvPr/>
        </p:nvSpPr>
        <p:spPr>
          <a:xfrm>
            <a:off x="883319" y="3974518"/>
            <a:ext cx="5102960" cy="43204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ko-KR" sz="2800" b="1" dirty="0">
                <a:solidFill>
                  <a:schemeClr val="accent3"/>
                </a:solidFill>
                <a:cs typeface="Arial" pitchFamily="34" charset="0"/>
              </a:rPr>
              <a:t>'Icarus’: </a:t>
            </a:r>
            <a:r>
              <a:rPr lang="ro-RO" altLang="ko-KR" sz="2800" b="1" dirty="0">
                <a:solidFill>
                  <a:schemeClr val="accent3"/>
                </a:solidFill>
                <a:cs typeface="Arial" pitchFamily="34" charset="0"/>
              </a:rPr>
              <a:t>Cel mai bun film despre schemele dopajului </a:t>
            </a:r>
            <a:endParaRPr lang="ko-KR" altLang="en-US" sz="2800" b="1" dirty="0">
              <a:solidFill>
                <a:schemeClr val="accent3"/>
              </a:solidFill>
              <a:cs typeface="Arial" pitchFamily="34" charset="0"/>
            </a:endParaRPr>
          </a:p>
        </p:txBody>
      </p:sp>
      <p:sp>
        <p:nvSpPr>
          <p:cNvPr id="24" name="Rectangle: Rounded Corners 23">
            <a:extLst>
              <a:ext uri="{FF2B5EF4-FFF2-40B4-BE49-F238E27FC236}">
                <a16:creationId xmlns:a16="http://schemas.microsoft.com/office/drawing/2014/main" id="{64B2456C-8044-43D5-BA19-40AE76B50E16}"/>
              </a:ext>
            </a:extLst>
          </p:cNvPr>
          <p:cNvSpPr/>
          <p:nvPr/>
        </p:nvSpPr>
        <p:spPr>
          <a:xfrm>
            <a:off x="47027" y="3830502"/>
            <a:ext cx="720000" cy="720080"/>
          </a:xfrm>
          <a:prstGeom prst="roundRect">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28" name="TextBox 27">
            <a:extLst>
              <a:ext uri="{FF2B5EF4-FFF2-40B4-BE49-F238E27FC236}">
                <a16:creationId xmlns:a16="http://schemas.microsoft.com/office/drawing/2014/main" id="{BF81BF03-D0C6-4216-AEDA-0C535146585E}"/>
              </a:ext>
            </a:extLst>
          </p:cNvPr>
          <p:cNvSpPr txBox="1"/>
          <p:nvPr/>
        </p:nvSpPr>
        <p:spPr>
          <a:xfrm>
            <a:off x="883319" y="4797601"/>
            <a:ext cx="6052291" cy="954107"/>
          </a:xfrm>
          <a:prstGeom prst="rect">
            <a:avLst/>
          </a:prstGeom>
          <a:noFill/>
        </p:spPr>
        <p:txBody>
          <a:bodyPr wrap="square" rtlCol="0" anchor="ctr">
            <a:spAutoFit/>
          </a:bodyPr>
          <a:lstStyle/>
          <a:p>
            <a:pPr algn="just"/>
            <a:r>
              <a:rPr lang="ro-RO" altLang="ko-KR" sz="1400" b="1" dirty="0">
                <a:solidFill>
                  <a:srgbClr val="262626"/>
                </a:solidFill>
                <a:cs typeface="Arial" pitchFamily="34" charset="0"/>
              </a:rPr>
              <a:t>Icarus este un film documentar american din 2017, realizat de Bryan Fogel, care explorează scandalul dopajului de stat din Rusia, cu ajutorul lui Grigori Rodchenkov, șeful laboratorului antidoping din Rusia, care a devenit un denunțător la nivel mondial</a:t>
            </a:r>
            <a:endParaRPr lang="ko-KR" altLang="en-US" sz="1400" b="1" dirty="0">
              <a:solidFill>
                <a:srgbClr val="262626"/>
              </a:solidFill>
              <a:cs typeface="Arial" pitchFamily="34" charset="0"/>
            </a:endParaRPr>
          </a:p>
        </p:txBody>
      </p:sp>
      <p:sp>
        <p:nvSpPr>
          <p:cNvPr id="33" name="Rounded Rectangle 7">
            <a:extLst>
              <a:ext uri="{FF2B5EF4-FFF2-40B4-BE49-F238E27FC236}">
                <a16:creationId xmlns:a16="http://schemas.microsoft.com/office/drawing/2014/main" id="{5542084B-AAC5-47D2-B4BB-FE4BA888B5D2}"/>
              </a:ext>
            </a:extLst>
          </p:cNvPr>
          <p:cNvSpPr/>
          <p:nvPr/>
        </p:nvSpPr>
        <p:spPr>
          <a:xfrm>
            <a:off x="221666" y="3974518"/>
            <a:ext cx="356478" cy="307637"/>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6" name="TextBox 35">
            <a:extLst>
              <a:ext uri="{FF2B5EF4-FFF2-40B4-BE49-F238E27FC236}">
                <a16:creationId xmlns:a16="http://schemas.microsoft.com/office/drawing/2014/main" id="{55D379AF-5D01-414D-97B8-5A8C1EB8BF11}"/>
              </a:ext>
            </a:extLst>
          </p:cNvPr>
          <p:cNvSpPr txBox="1"/>
          <p:nvPr/>
        </p:nvSpPr>
        <p:spPr>
          <a:xfrm>
            <a:off x="419132" y="1079037"/>
            <a:ext cx="6730159" cy="1569660"/>
          </a:xfrm>
          <a:prstGeom prst="rect">
            <a:avLst/>
          </a:prstGeom>
          <a:noFill/>
        </p:spPr>
        <p:txBody>
          <a:bodyPr wrap="square" rtlCol="0" anchor="ctr">
            <a:spAutoFit/>
          </a:bodyPr>
          <a:lstStyle/>
          <a:p>
            <a:r>
              <a:rPr lang="en-GB" altLang="ko-KR" sz="3200" b="1" dirty="0">
                <a:solidFill>
                  <a:srgbClr val="FF0000"/>
                </a:solidFill>
                <a:latin typeface="ReithSans"/>
                <a:cs typeface="Arial" pitchFamily="34" charset="0"/>
              </a:rPr>
              <a:t>ICARUS</a:t>
            </a:r>
            <a:r>
              <a:rPr lang="en-GB" altLang="ko-KR" sz="3200" b="1" dirty="0">
                <a:latin typeface="ReithSans"/>
                <a:cs typeface="Arial" pitchFamily="34" charset="0"/>
              </a:rPr>
              <a:t>, </a:t>
            </a:r>
          </a:p>
          <a:p>
            <a:r>
              <a:rPr lang="ro-RO" altLang="ko-KR" sz="3200" b="1" dirty="0">
                <a:solidFill>
                  <a:srgbClr val="FF0000"/>
                </a:solidFill>
                <a:latin typeface="ReithSans"/>
                <a:cs typeface="Arial" pitchFamily="34" charset="0"/>
              </a:rPr>
              <a:t>INSTRUMENT EDUCAȚIONAL PENTRU DENUNȚAREA NEREGULILOR </a:t>
            </a:r>
            <a:endParaRPr lang="ko-KR" altLang="en-US" sz="3200" b="1" dirty="0">
              <a:solidFill>
                <a:srgbClr val="FF0000"/>
              </a:solidFill>
              <a:latin typeface="ReithSans"/>
              <a:cs typeface="Arial" pitchFamily="34" charset="0"/>
            </a:endParaRPr>
          </a:p>
        </p:txBody>
      </p:sp>
      <p:pic>
        <p:nvPicPr>
          <p:cNvPr id="12" name="Picture Placeholder 11">
            <a:extLst>
              <a:ext uri="{FF2B5EF4-FFF2-40B4-BE49-F238E27FC236}">
                <a16:creationId xmlns:a16="http://schemas.microsoft.com/office/drawing/2014/main" id="{EB588B4C-F1D2-4EB9-81EB-93E232D8D269}"/>
              </a:ext>
            </a:extLst>
          </p:cNvPr>
          <p:cNvPicPr>
            <a:picLocks noGrp="1" noChangeAspect="1"/>
          </p:cNvPicPr>
          <p:nvPr>
            <p:ph type="pic" idx="12"/>
          </p:nvPr>
        </p:nvPicPr>
        <p:blipFill>
          <a:blip r:embed="rId3">
            <a:extLst>
              <a:ext uri="{28A0092B-C50C-407E-A947-70E740481C1C}">
                <a14:useLocalDpi xmlns:a14="http://schemas.microsoft.com/office/drawing/2010/main" val="0"/>
              </a:ext>
            </a:extLst>
          </a:blip>
          <a:srcRect t="16285" b="16285"/>
          <a:stretch>
            <a:fillRect/>
          </a:stretch>
        </p:blipFill>
        <p:spPr/>
      </p:pic>
      <p:pic>
        <p:nvPicPr>
          <p:cNvPr id="37" name="Picture 36">
            <a:extLst>
              <a:ext uri="{FF2B5EF4-FFF2-40B4-BE49-F238E27FC236}">
                <a16:creationId xmlns:a16="http://schemas.microsoft.com/office/drawing/2014/main" id="{A884BC04-BC91-4CF8-9D9D-9167689A31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3984" y="5942009"/>
            <a:ext cx="1808047" cy="646236"/>
          </a:xfrm>
          <a:prstGeom prst="rect">
            <a:avLst/>
          </a:prstGeom>
        </p:spPr>
      </p:pic>
    </p:spTree>
    <p:extLst>
      <p:ext uri="{BB962C8B-B14F-4D97-AF65-F5344CB8AC3E}">
        <p14:creationId xmlns:p14="http://schemas.microsoft.com/office/powerpoint/2010/main" val="810813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4EA196-4707-447F-B92B-FCEF771CFD0D}"/>
              </a:ext>
            </a:extLst>
          </p:cNvPr>
          <p:cNvSpPr>
            <a:spLocks noGrp="1"/>
          </p:cNvSpPr>
          <p:nvPr>
            <p:ph type="body" sz="quarter" idx="10"/>
          </p:nvPr>
        </p:nvSpPr>
        <p:spPr/>
        <p:txBody>
          <a:bodyPr/>
          <a:lstStyle/>
          <a:p>
            <a:r>
              <a:rPr lang="ro-RO" sz="5000" dirty="0"/>
              <a:t>Cazuri faimoase ale dopajului, în istorie</a:t>
            </a:r>
            <a:endParaRPr lang="en-GB" sz="5000" dirty="0"/>
          </a:p>
        </p:txBody>
      </p:sp>
      <p:pic>
        <p:nvPicPr>
          <p:cNvPr id="3" name="Picture 2">
            <a:extLst>
              <a:ext uri="{FF2B5EF4-FFF2-40B4-BE49-F238E27FC236}">
                <a16:creationId xmlns:a16="http://schemas.microsoft.com/office/drawing/2014/main" id="{B0373D7E-8438-4CB2-B581-1C3F4900DA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sp>
        <p:nvSpPr>
          <p:cNvPr id="4" name="Rounded Rectangle 7">
            <a:extLst>
              <a:ext uri="{FF2B5EF4-FFF2-40B4-BE49-F238E27FC236}">
                <a16:creationId xmlns:a16="http://schemas.microsoft.com/office/drawing/2014/main" id="{662CA50D-CABA-453F-B1D9-929285E5F619}"/>
              </a:ext>
            </a:extLst>
          </p:cNvPr>
          <p:cNvSpPr>
            <a:spLocks noChangeAspect="1"/>
          </p:cNvSpPr>
          <p:nvPr/>
        </p:nvSpPr>
        <p:spPr>
          <a:xfrm rot="16200000" flipH="1">
            <a:off x="977337" y="1999006"/>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Rounded Rectangle 7">
            <a:extLst>
              <a:ext uri="{FF2B5EF4-FFF2-40B4-BE49-F238E27FC236}">
                <a16:creationId xmlns:a16="http://schemas.microsoft.com/office/drawing/2014/main" id="{07266D52-D9B1-4C07-8992-968BF8AD340A}"/>
              </a:ext>
            </a:extLst>
          </p:cNvPr>
          <p:cNvSpPr>
            <a:spLocks noChangeAspect="1"/>
          </p:cNvSpPr>
          <p:nvPr/>
        </p:nvSpPr>
        <p:spPr>
          <a:xfrm rot="16200000" flipH="1">
            <a:off x="977337" y="2882470"/>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TextBox 5">
            <a:extLst>
              <a:ext uri="{FF2B5EF4-FFF2-40B4-BE49-F238E27FC236}">
                <a16:creationId xmlns:a16="http://schemas.microsoft.com/office/drawing/2014/main" id="{A3A6FE79-68D3-48A5-A517-5E660428F4BC}"/>
              </a:ext>
            </a:extLst>
          </p:cNvPr>
          <p:cNvSpPr txBox="1"/>
          <p:nvPr/>
        </p:nvSpPr>
        <p:spPr>
          <a:xfrm>
            <a:off x="1853498" y="2018081"/>
            <a:ext cx="8025402" cy="2862322"/>
          </a:xfrm>
          <a:prstGeom prst="rect">
            <a:avLst/>
          </a:prstGeom>
          <a:noFill/>
        </p:spPr>
        <p:txBody>
          <a:bodyPr wrap="square" rtlCol="0">
            <a:spAutoFit/>
          </a:bodyPr>
          <a:lstStyle/>
          <a:p>
            <a:pPr marL="285750" indent="-285750">
              <a:buFont typeface="Arial" panose="020B0604020202020204" pitchFamily="34" charset="0"/>
              <a:buChar char="•"/>
            </a:pPr>
            <a:r>
              <a:rPr lang="ro-RO" dirty="0"/>
              <a:t>Ciclistul danez, Knud Enemark Jensen, a murit în timpul Jocurilor Olimpice din 1960. Un test ulterior a dovedit faptul că acesta era sub influența amfetaminei.</a:t>
            </a:r>
            <a:endParaRPr lang="en-GB" dirty="0"/>
          </a:p>
          <a:p>
            <a:endParaRPr lang="en-GB" dirty="0"/>
          </a:p>
          <a:p>
            <a:pPr marL="285750" indent="-285750">
              <a:buFont typeface="Arial" panose="020B0604020202020204" pitchFamily="34" charset="0"/>
              <a:buChar char="•"/>
            </a:pPr>
            <a:r>
              <a:rPr lang="ro-RO" dirty="0"/>
              <a:t>Republica Democrată Germană, a derulat un program de dopaj, pentru sportivii săi promițători și de elită, cu scopul de a le crește performanțele.</a:t>
            </a:r>
          </a:p>
          <a:p>
            <a:endParaRPr lang="en-GB" dirty="0"/>
          </a:p>
          <a:p>
            <a:pPr marL="285750" indent="-285750">
              <a:buFont typeface="Arial" panose="020B0604020202020204" pitchFamily="34" charset="0"/>
              <a:buChar char="•"/>
            </a:pPr>
            <a:r>
              <a:rPr lang="en-GB" dirty="0"/>
              <a:t>Canadian</a:t>
            </a:r>
            <a:r>
              <a:rPr lang="ro-RO" dirty="0"/>
              <a:t>ul</a:t>
            </a:r>
            <a:r>
              <a:rPr lang="en-GB" dirty="0"/>
              <a:t> Ben Johnson </a:t>
            </a:r>
            <a:r>
              <a:rPr lang="ro-RO" dirty="0"/>
              <a:t>a câștigat cursa de 100m, la Jocurile Olimpice din 1988, dar ulterior a fost depistat cu substanța stanozol, în urma unui test de urină. </a:t>
            </a:r>
            <a:endParaRPr lang="en-GB" dirty="0"/>
          </a:p>
        </p:txBody>
      </p:sp>
      <p:sp>
        <p:nvSpPr>
          <p:cNvPr id="7" name="Rounded Rectangle 7">
            <a:extLst>
              <a:ext uri="{FF2B5EF4-FFF2-40B4-BE49-F238E27FC236}">
                <a16:creationId xmlns:a16="http://schemas.microsoft.com/office/drawing/2014/main" id="{89D3563A-62E4-4FF9-8078-96E27F8160E6}"/>
              </a:ext>
            </a:extLst>
          </p:cNvPr>
          <p:cNvSpPr>
            <a:spLocks noChangeAspect="1"/>
          </p:cNvSpPr>
          <p:nvPr/>
        </p:nvSpPr>
        <p:spPr>
          <a:xfrm rot="16200000" flipH="1">
            <a:off x="977337" y="398346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2050" name="Picture 2" descr="Anabolikum &quot;Oral Turinabol&quot; | DDR Museum Berlin">
            <a:extLst>
              <a:ext uri="{FF2B5EF4-FFF2-40B4-BE49-F238E27FC236}">
                <a16:creationId xmlns:a16="http://schemas.microsoft.com/office/drawing/2014/main" id="{E9C5386C-3117-4CCE-9774-65D79491A1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37" r="8533"/>
          <a:stretch/>
        </p:blipFill>
        <p:spPr bwMode="auto">
          <a:xfrm>
            <a:off x="9878902" y="2018081"/>
            <a:ext cx="2166572" cy="236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812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ro-RO" dirty="0"/>
              <a:t>Istoria anti-dopingului </a:t>
            </a:r>
            <a:endParaRPr lang="en-US" dirty="0"/>
          </a:p>
        </p:txBody>
      </p:sp>
      <p:sp>
        <p:nvSpPr>
          <p:cNvPr id="28" name="직사각형 113">
            <a:extLst>
              <a:ext uri="{FF2B5EF4-FFF2-40B4-BE49-F238E27FC236}">
                <a16:creationId xmlns:a16="http://schemas.microsoft.com/office/drawing/2014/main" id="{4794DE31-9EA4-4906-9500-7616D82B8F66}"/>
              </a:ext>
            </a:extLst>
          </p:cNvPr>
          <p:cNvSpPr>
            <a:spLocks noChangeArrowheads="1"/>
          </p:cNvSpPr>
          <p:nvPr/>
        </p:nvSpPr>
        <p:spPr bwMode="auto">
          <a:xfrm>
            <a:off x="8576914" y="1727149"/>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2019</a:t>
            </a:r>
            <a:endParaRPr lang="ko-KR" altLang="en-US" sz="2000" dirty="0">
              <a:solidFill>
                <a:schemeClr val="bg1"/>
              </a:solidFill>
            </a:endParaRPr>
          </a:p>
        </p:txBody>
      </p:sp>
      <p:sp>
        <p:nvSpPr>
          <p:cNvPr id="29" name="직사각형 113">
            <a:extLst>
              <a:ext uri="{FF2B5EF4-FFF2-40B4-BE49-F238E27FC236}">
                <a16:creationId xmlns:a16="http://schemas.microsoft.com/office/drawing/2014/main" id="{6B00BD5C-FF4A-4120-B30E-7E2D8F29458C}"/>
              </a:ext>
            </a:extLst>
          </p:cNvPr>
          <p:cNvSpPr>
            <a:spLocks noChangeArrowheads="1"/>
          </p:cNvSpPr>
          <p:nvPr/>
        </p:nvSpPr>
        <p:spPr bwMode="auto">
          <a:xfrm>
            <a:off x="6344656" y="1736663"/>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2018</a:t>
            </a:r>
            <a:endParaRPr lang="ko-KR" altLang="en-US" sz="2000" dirty="0">
              <a:solidFill>
                <a:schemeClr val="bg1"/>
              </a:solidFill>
            </a:endParaRPr>
          </a:p>
        </p:txBody>
      </p:sp>
      <p:sp>
        <p:nvSpPr>
          <p:cNvPr id="31" name="직사각형 113">
            <a:extLst>
              <a:ext uri="{FF2B5EF4-FFF2-40B4-BE49-F238E27FC236}">
                <a16:creationId xmlns:a16="http://schemas.microsoft.com/office/drawing/2014/main" id="{65E7E665-3D1A-499A-99E1-4DD96461950F}"/>
              </a:ext>
            </a:extLst>
          </p:cNvPr>
          <p:cNvSpPr>
            <a:spLocks noChangeArrowheads="1"/>
          </p:cNvSpPr>
          <p:nvPr/>
        </p:nvSpPr>
        <p:spPr bwMode="auto">
          <a:xfrm>
            <a:off x="1808047" y="1721817"/>
            <a:ext cx="89924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bg1"/>
                </a:solidFill>
                <a:cs typeface="Arial" charset="0"/>
              </a:rPr>
              <a:t>2016</a:t>
            </a:r>
            <a:endParaRPr lang="ko-KR" altLang="en-US" sz="2000" dirty="0">
              <a:solidFill>
                <a:schemeClr val="bg1"/>
              </a:solidFill>
            </a:endParaRPr>
          </a:p>
        </p:txBody>
      </p:sp>
      <p:sp>
        <p:nvSpPr>
          <p:cNvPr id="6" name="TextBox 5">
            <a:extLst>
              <a:ext uri="{FF2B5EF4-FFF2-40B4-BE49-F238E27FC236}">
                <a16:creationId xmlns:a16="http://schemas.microsoft.com/office/drawing/2014/main" id="{AD5B8F01-6CFE-4C78-BC70-22D797751629}"/>
              </a:ext>
            </a:extLst>
          </p:cNvPr>
          <p:cNvSpPr txBox="1"/>
          <p:nvPr/>
        </p:nvSpPr>
        <p:spPr>
          <a:xfrm>
            <a:off x="786698" y="1936715"/>
            <a:ext cx="7790216" cy="2585323"/>
          </a:xfrm>
          <a:prstGeom prst="rect">
            <a:avLst/>
          </a:prstGeom>
          <a:noFill/>
        </p:spPr>
        <p:txBody>
          <a:bodyPr wrap="square" rtlCol="0">
            <a:spAutoFit/>
          </a:bodyPr>
          <a:lstStyle/>
          <a:p>
            <a:r>
              <a:rPr lang="en-GB" dirty="0"/>
              <a:t>1928 – </a:t>
            </a:r>
            <a:r>
              <a:rPr lang="ro-RO" dirty="0"/>
              <a:t>Atletismul a fost prima ramură sportivă, care a interzis folosirea substanțelor, dar nu exista o metodă de a afla dacă sportivii le folosesc.</a:t>
            </a:r>
            <a:endParaRPr lang="en-GB" dirty="0"/>
          </a:p>
          <a:p>
            <a:endParaRPr lang="en-GB" dirty="0"/>
          </a:p>
          <a:p>
            <a:r>
              <a:rPr lang="en-GB" dirty="0"/>
              <a:t>1966 –</a:t>
            </a:r>
            <a:r>
              <a:rPr lang="ro-RO" dirty="0"/>
              <a:t> Federațiile de Ciclism și Fotbal au fost primele federații care au început să testeze sportivii, în cadrul Campionatelor Mondiale</a:t>
            </a:r>
            <a:endParaRPr lang="en-GB" dirty="0"/>
          </a:p>
          <a:p>
            <a:endParaRPr lang="en-GB" dirty="0"/>
          </a:p>
          <a:p>
            <a:r>
              <a:rPr lang="en-GB" dirty="0"/>
              <a:t>1968 – </a:t>
            </a:r>
            <a:r>
              <a:rPr lang="ro-RO" dirty="0"/>
              <a:t>Comitetul Olimpic Internațional, a introdus testarea obligatorie a sportivilor în cadrul Jocurilor Olimpice de Iarnă de la Grenoble, precum și în cadrul Jocurilor Olimpice din Mexic. </a:t>
            </a:r>
            <a:endParaRPr lang="en-GB" dirty="0"/>
          </a:p>
        </p:txBody>
      </p:sp>
      <p:pic>
        <p:nvPicPr>
          <p:cNvPr id="1026" name="Picture 2" descr="Old Test Tube Images, Stock Photos &amp;amp; Vectors | Shutterstock">
            <a:extLst>
              <a:ext uri="{FF2B5EF4-FFF2-40B4-BE49-F238E27FC236}">
                <a16:creationId xmlns:a16="http://schemas.microsoft.com/office/drawing/2014/main" id="{CC1DFDE7-51E8-4D28-9761-C57E2EFD69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06" r="8732" b="8222"/>
          <a:stretch/>
        </p:blipFill>
        <p:spPr bwMode="auto">
          <a:xfrm>
            <a:off x="9331569" y="1936715"/>
            <a:ext cx="2741003" cy="24477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5153FF6-0E96-46AA-A04F-32100F12C6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spTree>
    <p:extLst>
      <p:ext uri="{BB962C8B-B14F-4D97-AF65-F5344CB8AC3E}">
        <p14:creationId xmlns:p14="http://schemas.microsoft.com/office/powerpoint/2010/main" val="228677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FC3E19-FF76-467B-835A-9895FDFF96C6}"/>
              </a:ext>
            </a:extLst>
          </p:cNvPr>
          <p:cNvSpPr>
            <a:spLocks noGrp="1"/>
          </p:cNvSpPr>
          <p:nvPr>
            <p:ph type="body" sz="quarter" idx="10"/>
          </p:nvPr>
        </p:nvSpPr>
        <p:spPr/>
        <p:txBody>
          <a:bodyPr/>
          <a:lstStyle/>
          <a:p>
            <a:r>
              <a:rPr lang="ro-RO" dirty="0"/>
              <a:t>Cazuri recente de dopaj</a:t>
            </a:r>
            <a:endParaRPr lang="en-GB" dirty="0"/>
          </a:p>
        </p:txBody>
      </p:sp>
      <p:pic>
        <p:nvPicPr>
          <p:cNvPr id="3" name="Picture 2">
            <a:extLst>
              <a:ext uri="{FF2B5EF4-FFF2-40B4-BE49-F238E27FC236}">
                <a16:creationId xmlns:a16="http://schemas.microsoft.com/office/drawing/2014/main" id="{6DB49964-E09A-4F2C-BC2F-AB822CB2DE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pic>
        <p:nvPicPr>
          <p:cNvPr id="4098" name="Picture 2" descr="Lance Armstrong | NewsMuseum">
            <a:extLst>
              <a:ext uri="{FF2B5EF4-FFF2-40B4-BE49-F238E27FC236}">
                <a16:creationId xmlns:a16="http://schemas.microsoft.com/office/drawing/2014/main" id="{B3CC353D-3433-465D-99D4-FCCB8CE846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460233"/>
            <a:ext cx="3517551" cy="39185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0752AB2-8734-48C6-ACEA-80AF7B5229B6}"/>
              </a:ext>
            </a:extLst>
          </p:cNvPr>
          <p:cNvSpPr txBox="1"/>
          <p:nvPr/>
        </p:nvSpPr>
        <p:spPr>
          <a:xfrm>
            <a:off x="4536831" y="1460233"/>
            <a:ext cx="6295292" cy="3970318"/>
          </a:xfrm>
          <a:prstGeom prst="rect">
            <a:avLst/>
          </a:prstGeom>
          <a:noFill/>
        </p:spPr>
        <p:txBody>
          <a:bodyPr wrap="square" rtlCol="0">
            <a:spAutoFit/>
          </a:bodyPr>
          <a:lstStyle/>
          <a:p>
            <a:r>
              <a:rPr lang="en-GB" b="1" dirty="0"/>
              <a:t>Lance Armstrong</a:t>
            </a:r>
          </a:p>
          <a:p>
            <a:endParaRPr lang="en-GB" dirty="0"/>
          </a:p>
          <a:p>
            <a:endParaRPr lang="en-GB" dirty="0"/>
          </a:p>
          <a:p>
            <a:r>
              <a:rPr lang="en-GB" dirty="0"/>
              <a:t>Lance Armstrong </a:t>
            </a:r>
            <a:r>
              <a:rPr lang="ro-RO" dirty="0"/>
              <a:t>a fost un ciclist profesionist, care a câștigat Turul Franței între anii 1999 și 2005 </a:t>
            </a:r>
            <a:endParaRPr lang="en-GB" dirty="0"/>
          </a:p>
          <a:p>
            <a:endParaRPr lang="en-GB" dirty="0"/>
          </a:p>
          <a:p>
            <a:r>
              <a:rPr lang="en-GB" dirty="0"/>
              <a:t>Armstrong </a:t>
            </a:r>
            <a:r>
              <a:rPr lang="ro-RO" dirty="0"/>
              <a:t>a recurs la dopaj sangvin în repetate rânduri (extragerea sângelui și transfuzarea acestuia în organism în timpul cursei), precum și utilizarea testosteronului pentru recuperarea rapidă între curse.</a:t>
            </a:r>
            <a:endParaRPr lang="en-GB" dirty="0"/>
          </a:p>
          <a:p>
            <a:endParaRPr lang="en-GB" dirty="0"/>
          </a:p>
          <a:p>
            <a:r>
              <a:rPr lang="ro-RO" dirty="0"/>
              <a:t>Î</a:t>
            </a:r>
            <a:r>
              <a:rPr lang="en-GB" dirty="0"/>
              <a:t>n 2012, </a:t>
            </a:r>
            <a:r>
              <a:rPr lang="ro-RO" dirty="0"/>
              <a:t>se desfășoară multiple investigații cu privire la dopajul lui Armstrong. În 2013, acesta recunoaște, în cele din urmă, că s-a dopat în timpul fiecărui Tur al Franței. </a:t>
            </a:r>
            <a:endParaRPr lang="en-GB" dirty="0"/>
          </a:p>
        </p:txBody>
      </p:sp>
    </p:spTree>
    <p:extLst>
      <p:ext uri="{BB962C8B-B14F-4D97-AF65-F5344CB8AC3E}">
        <p14:creationId xmlns:p14="http://schemas.microsoft.com/office/powerpoint/2010/main" val="2013749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166236-3AB2-4A91-BFC1-147DD94620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pic>
        <p:nvPicPr>
          <p:cNvPr id="5124" name="Picture 4" descr="2018 WADA list of prohibited substances / IJF.org">
            <a:extLst>
              <a:ext uri="{FF2B5EF4-FFF2-40B4-BE49-F238E27FC236}">
                <a16:creationId xmlns:a16="http://schemas.microsoft.com/office/drawing/2014/main" id="{7A1435F2-0BD1-40F2-A9EE-CD271D24FD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8526" y="404446"/>
            <a:ext cx="2954948" cy="118197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EEB78BE-05B0-4648-80FC-A782F3D0D944}"/>
              </a:ext>
            </a:extLst>
          </p:cNvPr>
          <p:cNvSpPr txBox="1"/>
          <p:nvPr/>
        </p:nvSpPr>
        <p:spPr>
          <a:xfrm>
            <a:off x="1055078" y="2110154"/>
            <a:ext cx="8765184" cy="2862322"/>
          </a:xfrm>
          <a:prstGeom prst="rect">
            <a:avLst/>
          </a:prstGeom>
          <a:noFill/>
        </p:spPr>
        <p:txBody>
          <a:bodyPr wrap="square" rtlCol="0">
            <a:spAutoFit/>
          </a:bodyPr>
          <a:lstStyle/>
          <a:p>
            <a:r>
              <a:rPr lang="ro-RO" dirty="0"/>
              <a:t>În</a:t>
            </a:r>
            <a:r>
              <a:rPr lang="en-GB" dirty="0"/>
              <a:t> 1967, </a:t>
            </a:r>
            <a:r>
              <a:rPr lang="ro-RO" dirty="0"/>
              <a:t>Comitetul Olimpic Internațional, a stabilit o comisie medicală, responsabilă pentru conceperea unei liste cu substanțe sau metode interzise</a:t>
            </a:r>
            <a:r>
              <a:rPr lang="en-GB" dirty="0"/>
              <a:t>. </a:t>
            </a:r>
          </a:p>
          <a:p>
            <a:endParaRPr lang="en-GB" dirty="0"/>
          </a:p>
          <a:p>
            <a:r>
              <a:rPr lang="en-GB" dirty="0"/>
              <a:t>In 1999, </a:t>
            </a:r>
            <a:r>
              <a:rPr lang="ro-RO" dirty="0"/>
              <a:t>în Laussane, Elveția, a fost creată Agenția Mondială Anti-Doping, pe baza unei reprezentări egale din partea mișcării olimpice și a autorităților publice. </a:t>
            </a:r>
            <a:endParaRPr lang="en-GB" dirty="0"/>
          </a:p>
          <a:p>
            <a:endParaRPr lang="en-GB" dirty="0"/>
          </a:p>
          <a:p>
            <a:r>
              <a:rPr lang="ro-RO" b="1" dirty="0"/>
              <a:t>Scopul Agenției Mondiale Anti-doping </a:t>
            </a:r>
            <a:r>
              <a:rPr lang="ro-RO" dirty="0"/>
              <a:t>era să monitorizeze activitățile anti-doping, să asigure implementarea corectă a acestora, precum și respectarea Codului Mondial Anti-doping.</a:t>
            </a:r>
            <a:endParaRPr lang="en-GB" dirty="0"/>
          </a:p>
          <a:p>
            <a:endParaRPr lang="en-GB" dirty="0"/>
          </a:p>
        </p:txBody>
      </p:sp>
      <p:sp>
        <p:nvSpPr>
          <p:cNvPr id="11" name="Isosceles Triangle 13">
            <a:extLst>
              <a:ext uri="{FF2B5EF4-FFF2-40B4-BE49-F238E27FC236}">
                <a16:creationId xmlns:a16="http://schemas.microsoft.com/office/drawing/2014/main" id="{25F6FE1C-768A-4EBB-B6FD-2E1DAC3EE370}"/>
              </a:ext>
            </a:extLst>
          </p:cNvPr>
          <p:cNvSpPr/>
          <p:nvPr/>
        </p:nvSpPr>
        <p:spPr>
          <a:xfrm rot="12532569">
            <a:off x="630880" y="2357710"/>
            <a:ext cx="286456" cy="44969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 name="Isosceles Triangle 13">
            <a:extLst>
              <a:ext uri="{FF2B5EF4-FFF2-40B4-BE49-F238E27FC236}">
                <a16:creationId xmlns:a16="http://schemas.microsoft.com/office/drawing/2014/main" id="{E112292D-AFBB-49A7-B4C7-7AD4AADEFBCE}"/>
              </a:ext>
            </a:extLst>
          </p:cNvPr>
          <p:cNvSpPr/>
          <p:nvPr/>
        </p:nvSpPr>
        <p:spPr>
          <a:xfrm rot="12693213">
            <a:off x="578203" y="3440311"/>
            <a:ext cx="286456" cy="44969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3" name="Isosceles Triangle 13">
            <a:extLst>
              <a:ext uri="{FF2B5EF4-FFF2-40B4-BE49-F238E27FC236}">
                <a16:creationId xmlns:a16="http://schemas.microsoft.com/office/drawing/2014/main" id="{F7FAD412-771B-4244-BB78-4168FBAAEA66}"/>
              </a:ext>
            </a:extLst>
          </p:cNvPr>
          <p:cNvSpPr/>
          <p:nvPr/>
        </p:nvSpPr>
        <p:spPr>
          <a:xfrm rot="12693213">
            <a:off x="578203" y="4362087"/>
            <a:ext cx="286456" cy="44969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5126" name="Picture 6" descr="World Anti-Doping Code | World Anti-Doping Agency">
            <a:extLst>
              <a:ext uri="{FF2B5EF4-FFF2-40B4-BE49-F238E27FC236}">
                <a16:creationId xmlns:a16="http://schemas.microsoft.com/office/drawing/2014/main" id="{B2F4A8D5-7AC9-4F78-97A8-AAAFD351FD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7242" y="1117312"/>
            <a:ext cx="2135200" cy="341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673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773C00-499B-41F8-9D5B-B74CF8E5A21E}"/>
              </a:ext>
            </a:extLst>
          </p:cNvPr>
          <p:cNvSpPr>
            <a:spLocks noGrp="1"/>
          </p:cNvSpPr>
          <p:nvPr>
            <p:ph type="body" sz="quarter" idx="10"/>
          </p:nvPr>
        </p:nvSpPr>
        <p:spPr/>
        <p:txBody>
          <a:bodyPr/>
          <a:lstStyle/>
          <a:p>
            <a:r>
              <a:rPr lang="en-GB" dirty="0"/>
              <a:t>NADOs</a:t>
            </a:r>
          </a:p>
        </p:txBody>
      </p:sp>
      <p:sp>
        <p:nvSpPr>
          <p:cNvPr id="3" name="TextBox 2">
            <a:extLst>
              <a:ext uri="{FF2B5EF4-FFF2-40B4-BE49-F238E27FC236}">
                <a16:creationId xmlns:a16="http://schemas.microsoft.com/office/drawing/2014/main" id="{D2BEC204-F518-4B7D-A393-D79CE7563E48}"/>
              </a:ext>
            </a:extLst>
          </p:cNvPr>
          <p:cNvSpPr txBox="1"/>
          <p:nvPr/>
        </p:nvSpPr>
        <p:spPr>
          <a:xfrm>
            <a:off x="1227552" y="1336430"/>
            <a:ext cx="8616461" cy="4247317"/>
          </a:xfrm>
          <a:prstGeom prst="rect">
            <a:avLst/>
          </a:prstGeom>
          <a:noFill/>
        </p:spPr>
        <p:txBody>
          <a:bodyPr wrap="square" rtlCol="0">
            <a:spAutoFit/>
          </a:bodyPr>
          <a:lstStyle/>
          <a:p>
            <a:r>
              <a:rPr lang="ro-RO" dirty="0"/>
              <a:t>Organizațiile naționale anti-doping sunt acele instituții desemnate ca autorități principale la nivel național în ceea ce privește problematica anti-doping. Acestea includ</a:t>
            </a:r>
            <a:r>
              <a:rPr lang="en-GB" dirty="0"/>
              <a:t>:</a:t>
            </a:r>
          </a:p>
          <a:p>
            <a:endParaRPr lang="en-GB" dirty="0"/>
          </a:p>
          <a:p>
            <a:r>
              <a:rPr lang="en-GB" dirty="0"/>
              <a:t>	</a:t>
            </a:r>
            <a:r>
              <a:rPr lang="ro-RO" dirty="0"/>
              <a:t>adoptarea și implementarea unor reguli anti-doping;</a:t>
            </a:r>
            <a:endParaRPr lang="en-GB" dirty="0"/>
          </a:p>
          <a:p>
            <a:endParaRPr lang="en-GB" dirty="0"/>
          </a:p>
          <a:p>
            <a:r>
              <a:rPr lang="en-GB" dirty="0"/>
              <a:t>	 </a:t>
            </a:r>
            <a:r>
              <a:rPr lang="ro-RO" dirty="0"/>
              <a:t>planificarea și implementarea unei educații anti-doping;</a:t>
            </a:r>
            <a:endParaRPr lang="en-GB" dirty="0"/>
          </a:p>
          <a:p>
            <a:endParaRPr lang="en-GB" dirty="0"/>
          </a:p>
          <a:p>
            <a:r>
              <a:rPr lang="en-GB" dirty="0"/>
              <a:t>	 </a:t>
            </a:r>
            <a:r>
              <a:rPr lang="ro-RO" dirty="0"/>
              <a:t>dirijarea colectării probelor;</a:t>
            </a:r>
            <a:endParaRPr lang="en-GB" dirty="0"/>
          </a:p>
          <a:p>
            <a:endParaRPr lang="en-GB" dirty="0"/>
          </a:p>
          <a:p>
            <a:r>
              <a:rPr lang="en-GB" dirty="0"/>
              <a:t> 	</a:t>
            </a:r>
            <a:r>
              <a:rPr lang="ro-RO" dirty="0"/>
              <a:t>conducerea investigațiilor;</a:t>
            </a:r>
            <a:endParaRPr lang="en-GB" dirty="0"/>
          </a:p>
          <a:p>
            <a:endParaRPr lang="en-GB" dirty="0"/>
          </a:p>
          <a:p>
            <a:r>
              <a:rPr lang="en-GB" dirty="0"/>
              <a:t> 	</a:t>
            </a:r>
            <a:r>
              <a:rPr lang="ro-RO" dirty="0"/>
              <a:t>gestionarea rezultatelor testelor;</a:t>
            </a:r>
            <a:endParaRPr lang="en-GB" dirty="0"/>
          </a:p>
          <a:p>
            <a:endParaRPr lang="en-GB" dirty="0"/>
          </a:p>
          <a:p>
            <a:r>
              <a:rPr lang="en-GB" dirty="0"/>
              <a:t> 	</a:t>
            </a:r>
            <a:r>
              <a:rPr lang="ro-RO" dirty="0"/>
              <a:t>realizarea gestionării rezultatelor la nivel național.</a:t>
            </a:r>
            <a:endParaRPr lang="en-GB" dirty="0"/>
          </a:p>
        </p:txBody>
      </p:sp>
      <p:pic>
        <p:nvPicPr>
          <p:cNvPr id="4" name="Picture 3">
            <a:extLst>
              <a:ext uri="{FF2B5EF4-FFF2-40B4-BE49-F238E27FC236}">
                <a16:creationId xmlns:a16="http://schemas.microsoft.com/office/drawing/2014/main" id="{E3C59CFD-0EFF-410F-BBEB-A1FCCC518C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sp>
        <p:nvSpPr>
          <p:cNvPr id="5" name="Oval 35">
            <a:extLst>
              <a:ext uri="{FF2B5EF4-FFF2-40B4-BE49-F238E27FC236}">
                <a16:creationId xmlns:a16="http://schemas.microsoft.com/office/drawing/2014/main" id="{99C72BBA-2781-415B-BC8B-17506CB5FB05}"/>
              </a:ext>
            </a:extLst>
          </p:cNvPr>
          <p:cNvSpPr/>
          <p:nvPr/>
        </p:nvSpPr>
        <p:spPr>
          <a:xfrm>
            <a:off x="1474937" y="2174631"/>
            <a:ext cx="437759" cy="339969"/>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Oval 35">
            <a:extLst>
              <a:ext uri="{FF2B5EF4-FFF2-40B4-BE49-F238E27FC236}">
                <a16:creationId xmlns:a16="http://schemas.microsoft.com/office/drawing/2014/main" id="{26D44C03-6A04-4FB9-A476-AAD9DAE1F33E}"/>
              </a:ext>
            </a:extLst>
          </p:cNvPr>
          <p:cNvSpPr/>
          <p:nvPr/>
        </p:nvSpPr>
        <p:spPr>
          <a:xfrm>
            <a:off x="1474937" y="2716935"/>
            <a:ext cx="437759" cy="339969"/>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Oval 35">
            <a:extLst>
              <a:ext uri="{FF2B5EF4-FFF2-40B4-BE49-F238E27FC236}">
                <a16:creationId xmlns:a16="http://schemas.microsoft.com/office/drawing/2014/main" id="{9E749C1C-BACD-401B-895D-FF6AFBD45BEA}"/>
              </a:ext>
            </a:extLst>
          </p:cNvPr>
          <p:cNvSpPr/>
          <p:nvPr/>
        </p:nvSpPr>
        <p:spPr>
          <a:xfrm>
            <a:off x="1474936" y="3249525"/>
            <a:ext cx="437759" cy="339969"/>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Oval 35">
            <a:extLst>
              <a:ext uri="{FF2B5EF4-FFF2-40B4-BE49-F238E27FC236}">
                <a16:creationId xmlns:a16="http://schemas.microsoft.com/office/drawing/2014/main" id="{0496DF91-24EC-4286-A4F4-332ABE37348F}"/>
              </a:ext>
            </a:extLst>
          </p:cNvPr>
          <p:cNvSpPr/>
          <p:nvPr/>
        </p:nvSpPr>
        <p:spPr>
          <a:xfrm>
            <a:off x="1474936" y="3801097"/>
            <a:ext cx="437759" cy="339969"/>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Oval 35">
            <a:extLst>
              <a:ext uri="{FF2B5EF4-FFF2-40B4-BE49-F238E27FC236}">
                <a16:creationId xmlns:a16="http://schemas.microsoft.com/office/drawing/2014/main" id="{F55FA9A9-3502-4A15-BE8E-DFD23CC9C26A}"/>
              </a:ext>
            </a:extLst>
          </p:cNvPr>
          <p:cNvSpPr/>
          <p:nvPr/>
        </p:nvSpPr>
        <p:spPr>
          <a:xfrm>
            <a:off x="1453323" y="4383937"/>
            <a:ext cx="437759" cy="339969"/>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Oval 35">
            <a:extLst>
              <a:ext uri="{FF2B5EF4-FFF2-40B4-BE49-F238E27FC236}">
                <a16:creationId xmlns:a16="http://schemas.microsoft.com/office/drawing/2014/main" id="{2F0BF1DF-70DF-4798-8511-986EEC79058A}"/>
              </a:ext>
            </a:extLst>
          </p:cNvPr>
          <p:cNvSpPr/>
          <p:nvPr/>
        </p:nvSpPr>
        <p:spPr>
          <a:xfrm>
            <a:off x="1445267" y="4910350"/>
            <a:ext cx="437759" cy="339969"/>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6146" name="Picture 2" descr="Athlete Advisory: 2021 Rules Now in Effect | USADA">
            <a:extLst>
              <a:ext uri="{FF2B5EF4-FFF2-40B4-BE49-F238E27FC236}">
                <a16:creationId xmlns:a16="http://schemas.microsoft.com/office/drawing/2014/main" id="{4DFD785B-5721-4BDA-A425-A0F6F7A8439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43" t="6325" r="2099" b="39617"/>
          <a:stretch/>
        </p:blipFill>
        <p:spPr bwMode="auto">
          <a:xfrm>
            <a:off x="7973704" y="2197197"/>
            <a:ext cx="3740617" cy="2713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565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text 1">
            <a:extLst>
              <a:ext uri="{FF2B5EF4-FFF2-40B4-BE49-F238E27FC236}">
                <a16:creationId xmlns:a16="http://schemas.microsoft.com/office/drawing/2014/main" id="{4321E6D0-DC03-49A3-B558-03799E3C739B}"/>
              </a:ext>
            </a:extLst>
          </p:cNvPr>
          <p:cNvSpPr>
            <a:spLocks noGrp="1"/>
          </p:cNvSpPr>
          <p:nvPr>
            <p:ph type="body" sz="quarter" idx="10"/>
          </p:nvPr>
        </p:nvSpPr>
        <p:spPr/>
        <p:txBody>
          <a:bodyPr/>
          <a:lstStyle/>
          <a:p>
            <a:r>
              <a:rPr lang="en-US" sz="5000" dirty="0"/>
              <a:t>Doping – </a:t>
            </a:r>
            <a:r>
              <a:rPr lang="ro-RO" sz="5000" dirty="0"/>
              <a:t>definiție</a:t>
            </a:r>
          </a:p>
        </p:txBody>
      </p:sp>
      <p:sp>
        <p:nvSpPr>
          <p:cNvPr id="3" name="Substituent conținut 2">
            <a:extLst>
              <a:ext uri="{FF2B5EF4-FFF2-40B4-BE49-F238E27FC236}">
                <a16:creationId xmlns:a16="http://schemas.microsoft.com/office/drawing/2014/main" id="{00C5BE92-C7BF-4D3A-9F97-E4ED97028ED6}"/>
              </a:ext>
            </a:extLst>
          </p:cNvPr>
          <p:cNvSpPr txBox="1">
            <a:spLocks/>
          </p:cNvSpPr>
          <p:nvPr/>
        </p:nvSpPr>
        <p:spPr>
          <a:xfrm>
            <a:off x="364718" y="1859212"/>
            <a:ext cx="11242396" cy="2386711"/>
          </a:xfrm>
          <a:prstGeom prst="rect">
            <a:avLst/>
          </a:prstGeom>
        </p:spPr>
        <p:txBody>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Blip>
                <a:blip r:embed="rId2">
                  <a:extLst>
                    <a:ext uri="{96DAC541-7B7A-43D3-8B79-37D633B846F1}">
                      <asvg:svgBlip xmlns:asvg="http://schemas.microsoft.com/office/drawing/2016/SVG/main" r:embed="rId3"/>
                    </a:ext>
                  </a:extLst>
                </a:blip>
              </a:buBlip>
            </a:pPr>
            <a:r>
              <a:rPr lang="ro-RO" sz="2000" dirty="0"/>
              <a:t>Dopajul este definit ca fiind apariția uneia sau mai multor încălcări ale regulilor antidoping, prevăzute la articolul 2.1 până la articolul 2.11 din Cod. </a:t>
            </a:r>
          </a:p>
          <a:p>
            <a:pPr>
              <a:lnSpc>
                <a:spcPct val="150000"/>
              </a:lnSpc>
              <a:buBlip>
                <a:blip r:embed="rId2">
                  <a:extLst>
                    <a:ext uri="{96DAC541-7B7A-43D3-8B79-37D633B846F1}">
                      <asvg:svgBlip xmlns:asvg="http://schemas.microsoft.com/office/drawing/2016/SVG/main" r:embed="rId3"/>
                    </a:ext>
                  </a:extLst>
                </a:blip>
              </a:buBlip>
            </a:pPr>
            <a:r>
              <a:rPr lang="ro-RO" sz="2000" dirty="0"/>
              <a:t>Dopajul este considerat o amenințare la adresa integrității sportului prin subminarea principiilor cheie ale unei competiții deschise și corecte.</a:t>
            </a:r>
            <a:endParaRPr lang="en-GB" sz="2000" dirty="0"/>
          </a:p>
          <a:p>
            <a:pPr>
              <a:lnSpc>
                <a:spcPct val="150000"/>
              </a:lnSpc>
              <a:buBlip>
                <a:blip r:embed="rId2">
                  <a:extLst>
                    <a:ext uri="{96DAC541-7B7A-43D3-8B79-37D633B846F1}">
                      <asvg:svgBlip xmlns:asvg="http://schemas.microsoft.com/office/drawing/2016/SVG/main" r:embed="rId3"/>
                    </a:ext>
                  </a:extLst>
                </a:blip>
              </a:buBlip>
            </a:pPr>
            <a:endParaRPr lang="ro-RO" sz="2000" dirty="0"/>
          </a:p>
        </p:txBody>
      </p:sp>
      <p:pic>
        <p:nvPicPr>
          <p:cNvPr id="7" name="Picture 2">
            <a:extLst>
              <a:ext uri="{FF2B5EF4-FFF2-40B4-BE49-F238E27FC236}">
                <a16:creationId xmlns:a16="http://schemas.microsoft.com/office/drawing/2014/main" id="{61072959-A5AA-4738-B250-855D36A07C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spTree>
    <p:extLst>
      <p:ext uri="{BB962C8B-B14F-4D97-AF65-F5344CB8AC3E}">
        <p14:creationId xmlns:p14="http://schemas.microsoft.com/office/powerpoint/2010/main" val="1861382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text 1">
            <a:extLst>
              <a:ext uri="{FF2B5EF4-FFF2-40B4-BE49-F238E27FC236}">
                <a16:creationId xmlns:a16="http://schemas.microsoft.com/office/drawing/2014/main" id="{4321E6D0-DC03-49A3-B558-03799E3C739B}"/>
              </a:ext>
            </a:extLst>
          </p:cNvPr>
          <p:cNvSpPr>
            <a:spLocks noGrp="1"/>
          </p:cNvSpPr>
          <p:nvPr>
            <p:ph type="body" sz="quarter" idx="10"/>
          </p:nvPr>
        </p:nvSpPr>
        <p:spPr/>
        <p:txBody>
          <a:bodyPr/>
          <a:lstStyle/>
          <a:p>
            <a:r>
              <a:rPr lang="ro-RO" sz="4800" dirty="0"/>
              <a:t>Încălcări ale normelor anti-doping</a:t>
            </a:r>
            <a:endParaRPr lang="ro-RO" sz="5000" dirty="0"/>
          </a:p>
        </p:txBody>
      </p:sp>
      <p:sp>
        <p:nvSpPr>
          <p:cNvPr id="4" name="Substituent conținut 2">
            <a:extLst>
              <a:ext uri="{FF2B5EF4-FFF2-40B4-BE49-F238E27FC236}">
                <a16:creationId xmlns:a16="http://schemas.microsoft.com/office/drawing/2014/main" id="{33930C76-14F5-482C-8E9D-892DC5414A6A}"/>
              </a:ext>
            </a:extLst>
          </p:cNvPr>
          <p:cNvSpPr txBox="1">
            <a:spLocks/>
          </p:cNvSpPr>
          <p:nvPr/>
        </p:nvSpPr>
        <p:spPr>
          <a:xfrm>
            <a:off x="295274" y="1504212"/>
            <a:ext cx="5800726" cy="38305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Blip>
                <a:blip r:embed="rId2">
                  <a:extLst>
                    <a:ext uri="{96DAC541-7B7A-43D3-8B79-37D633B846F1}">
                      <asvg:svgBlip xmlns:asvg="http://schemas.microsoft.com/office/drawing/2016/SVG/main" r:embed="rId3"/>
                    </a:ext>
                  </a:extLst>
                </a:blip>
              </a:buBlip>
            </a:pPr>
            <a:r>
              <a:rPr lang="en-US" sz="1800" dirty="0"/>
              <a:t>2.1 </a:t>
            </a:r>
            <a:r>
              <a:rPr lang="ro-RO" sz="1800" dirty="0"/>
              <a:t>Prezența unei substanțe interzise.</a:t>
            </a:r>
            <a:endParaRPr lang="en-US" sz="1800" dirty="0"/>
          </a:p>
          <a:p>
            <a:pPr>
              <a:lnSpc>
                <a:spcPct val="100000"/>
              </a:lnSpc>
              <a:buBlip>
                <a:blip r:embed="rId2">
                  <a:extLst>
                    <a:ext uri="{96DAC541-7B7A-43D3-8B79-37D633B846F1}">
                      <asvg:svgBlip xmlns:asvg="http://schemas.microsoft.com/office/drawing/2016/SVG/main" r:embed="rId3"/>
                    </a:ext>
                  </a:extLst>
                </a:blip>
              </a:buBlip>
            </a:pPr>
            <a:r>
              <a:rPr lang="en-US" sz="1800" dirty="0"/>
              <a:t>2.2 </a:t>
            </a:r>
            <a:r>
              <a:rPr lang="ro-RO" sz="1800" dirty="0"/>
              <a:t>Folosirea sau încercarea de a folosit substanțe interzise, sau practici interzise.</a:t>
            </a:r>
            <a:endParaRPr lang="en-US" sz="1800" dirty="0"/>
          </a:p>
          <a:p>
            <a:pPr>
              <a:lnSpc>
                <a:spcPct val="100000"/>
              </a:lnSpc>
              <a:buBlip>
                <a:blip r:embed="rId2">
                  <a:extLst>
                    <a:ext uri="{96DAC541-7B7A-43D3-8B79-37D633B846F1}">
                      <asvg:svgBlip xmlns:asvg="http://schemas.microsoft.com/office/drawing/2016/SVG/main" r:embed="rId3"/>
                    </a:ext>
                  </a:extLst>
                </a:blip>
              </a:buBlip>
            </a:pPr>
            <a:r>
              <a:rPr lang="en-US" sz="1800" dirty="0"/>
              <a:t>2.3 </a:t>
            </a:r>
            <a:r>
              <a:rPr lang="ro-RO" sz="1800" dirty="0"/>
              <a:t>Sustragerea, refuzul sau neprezentarea la prelevarea de probe de către un sportiv.</a:t>
            </a:r>
            <a:endParaRPr lang="en-US" sz="1800" dirty="0"/>
          </a:p>
          <a:p>
            <a:pPr>
              <a:lnSpc>
                <a:spcPct val="100000"/>
              </a:lnSpc>
              <a:buBlip>
                <a:blip r:embed="rId2">
                  <a:extLst>
                    <a:ext uri="{96DAC541-7B7A-43D3-8B79-37D633B846F1}">
                      <asvg:svgBlip xmlns:asvg="http://schemas.microsoft.com/office/drawing/2016/SVG/main" r:embed="rId3"/>
                    </a:ext>
                  </a:extLst>
                </a:blip>
              </a:buBlip>
            </a:pPr>
            <a:r>
              <a:rPr lang="en-US" sz="1800" dirty="0"/>
              <a:t>2.4 </a:t>
            </a:r>
            <a:r>
              <a:rPr lang="ro-RO" sz="1800" dirty="0"/>
              <a:t>Nerespectarea indicațiilor de localizare ale unui sportiv.</a:t>
            </a:r>
            <a:endParaRPr lang="en-US" sz="1800" dirty="0"/>
          </a:p>
          <a:p>
            <a:pPr>
              <a:lnSpc>
                <a:spcPct val="100000"/>
              </a:lnSpc>
              <a:buBlip>
                <a:blip r:embed="rId2">
                  <a:extLst>
                    <a:ext uri="{96DAC541-7B7A-43D3-8B79-37D633B846F1}">
                      <asvg:svgBlip xmlns:asvg="http://schemas.microsoft.com/office/drawing/2016/SVG/main" r:embed="rId3"/>
                    </a:ext>
                  </a:extLst>
                </a:blip>
              </a:buBlip>
            </a:pPr>
            <a:r>
              <a:rPr lang="en-US" sz="1800" dirty="0"/>
              <a:t>2.5 </a:t>
            </a:r>
            <a:r>
              <a:rPr lang="ro-RO" sz="1800" dirty="0"/>
              <a:t>Manipularea sau tentativa de manipulare a oricărei părți ale controlului anti-doping.</a:t>
            </a:r>
            <a:endParaRPr lang="en-US" sz="1800" dirty="0"/>
          </a:p>
          <a:p>
            <a:pPr>
              <a:lnSpc>
                <a:spcPct val="100000"/>
              </a:lnSpc>
              <a:buBlip>
                <a:blip r:embed="rId2">
                  <a:extLst>
                    <a:ext uri="{96DAC541-7B7A-43D3-8B79-37D633B846F1}">
                      <asvg:svgBlip xmlns:asvg="http://schemas.microsoft.com/office/drawing/2016/SVG/main" r:embed="rId3"/>
                    </a:ext>
                  </a:extLst>
                </a:blip>
              </a:buBlip>
            </a:pPr>
            <a:r>
              <a:rPr lang="en-US" sz="1800" dirty="0"/>
              <a:t>2.6 P</a:t>
            </a:r>
            <a:r>
              <a:rPr lang="ro-RO" sz="1800" dirty="0"/>
              <a:t>osesia unei substanțe interzise sau a unei metode interzise.</a:t>
            </a:r>
            <a:endParaRPr lang="en-US" sz="1800" dirty="0"/>
          </a:p>
        </p:txBody>
      </p:sp>
      <p:sp>
        <p:nvSpPr>
          <p:cNvPr id="5" name="Substituent conținut 2">
            <a:extLst>
              <a:ext uri="{FF2B5EF4-FFF2-40B4-BE49-F238E27FC236}">
                <a16:creationId xmlns:a16="http://schemas.microsoft.com/office/drawing/2014/main" id="{30134985-4CBE-42A9-AE62-E79ABB27974A}"/>
              </a:ext>
            </a:extLst>
          </p:cNvPr>
          <p:cNvSpPr txBox="1">
            <a:spLocks/>
          </p:cNvSpPr>
          <p:nvPr/>
        </p:nvSpPr>
        <p:spPr>
          <a:xfrm>
            <a:off x="6061445" y="1504212"/>
            <a:ext cx="6130555" cy="42405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Blip>
                <a:blip r:embed="rId2">
                  <a:extLst>
                    <a:ext uri="{96DAC541-7B7A-43D3-8B79-37D633B846F1}">
                      <asvg:svgBlip xmlns:asvg="http://schemas.microsoft.com/office/drawing/2016/SVG/main" r:embed="rId3"/>
                    </a:ext>
                  </a:extLst>
                </a:blip>
              </a:buBlip>
            </a:pPr>
            <a:r>
              <a:rPr lang="en-US" sz="1800" dirty="0"/>
              <a:t>2.7 </a:t>
            </a:r>
            <a:r>
              <a:rPr lang="ro-RO" sz="1800" dirty="0"/>
              <a:t>Trafic sau tentativă de trafic cu orice substanță interzisă sau metodă interzisă.</a:t>
            </a:r>
            <a:endParaRPr lang="en-US" sz="1800" dirty="0"/>
          </a:p>
          <a:p>
            <a:pPr>
              <a:buBlip>
                <a:blip r:embed="rId2">
                  <a:extLst>
                    <a:ext uri="{96DAC541-7B7A-43D3-8B79-37D633B846F1}">
                      <asvg:svgBlip xmlns:asvg="http://schemas.microsoft.com/office/drawing/2016/SVG/main" r:embed="rId3"/>
                    </a:ext>
                  </a:extLst>
                </a:blip>
              </a:buBlip>
            </a:pPr>
            <a:r>
              <a:rPr lang="en-US" sz="1800" dirty="0"/>
              <a:t>2.8 </a:t>
            </a:r>
            <a:r>
              <a:rPr lang="ro-RO" sz="1800" dirty="0"/>
              <a:t>Administrarea sau tentativa de administrare a oricărei substanțe sau metode interzise.</a:t>
            </a:r>
            <a:endParaRPr lang="en-US" sz="1800" dirty="0"/>
          </a:p>
          <a:p>
            <a:pPr>
              <a:buBlip>
                <a:blip r:embed="rId2">
                  <a:extLst>
                    <a:ext uri="{96DAC541-7B7A-43D3-8B79-37D633B846F1}">
                      <asvg:svgBlip xmlns:asvg="http://schemas.microsoft.com/office/drawing/2016/SVG/main" r:embed="rId3"/>
                    </a:ext>
                  </a:extLst>
                </a:blip>
              </a:buBlip>
            </a:pPr>
            <a:r>
              <a:rPr lang="en-US" sz="1800" dirty="0"/>
              <a:t>2.9 </a:t>
            </a:r>
            <a:r>
              <a:rPr lang="ro-RO" sz="1800" dirty="0"/>
              <a:t>Complicitate sau tentativă de complicitate din partea unui sportiv sau a altei persoane.</a:t>
            </a:r>
            <a:endParaRPr lang="en-US" sz="1800" dirty="0"/>
          </a:p>
          <a:p>
            <a:pPr>
              <a:buBlip>
                <a:blip r:embed="rId2">
                  <a:extLst>
                    <a:ext uri="{96DAC541-7B7A-43D3-8B79-37D633B846F1}">
                      <asvg:svgBlip xmlns:asvg="http://schemas.microsoft.com/office/drawing/2016/SVG/main" r:embed="rId3"/>
                    </a:ext>
                  </a:extLst>
                </a:blip>
              </a:buBlip>
            </a:pPr>
            <a:r>
              <a:rPr lang="en-US" sz="1800" dirty="0"/>
              <a:t>2.10 </a:t>
            </a:r>
            <a:r>
              <a:rPr lang="ro-RO" sz="1800" dirty="0"/>
              <a:t>Asocierea interzisă de către un sportiv sau altă persoană.</a:t>
            </a:r>
            <a:endParaRPr lang="en-US" sz="1800" dirty="0"/>
          </a:p>
          <a:p>
            <a:pPr>
              <a:buBlip>
                <a:blip r:embed="rId2">
                  <a:extLst>
                    <a:ext uri="{96DAC541-7B7A-43D3-8B79-37D633B846F1}">
                      <asvg:svgBlip xmlns:asvg="http://schemas.microsoft.com/office/drawing/2016/SVG/main" r:embed="rId3"/>
                    </a:ext>
                  </a:extLst>
                </a:blip>
              </a:buBlip>
            </a:pPr>
            <a:r>
              <a:rPr lang="en-US" sz="1800" dirty="0"/>
              <a:t>2.11 </a:t>
            </a:r>
            <a:r>
              <a:rPr lang="ro-RO" sz="1800" dirty="0"/>
              <a:t>Acte ale unui sportiv sau ale altei persoane de descurajare împotriva raportării către autorități. </a:t>
            </a:r>
          </a:p>
        </p:txBody>
      </p:sp>
      <p:pic>
        <p:nvPicPr>
          <p:cNvPr id="6" name="Imagine 5">
            <a:extLst>
              <a:ext uri="{FF2B5EF4-FFF2-40B4-BE49-F238E27FC236}">
                <a16:creationId xmlns:a16="http://schemas.microsoft.com/office/drawing/2014/main" id="{8D7B781B-3D3C-4D66-B421-3CB741A5A4D7}"/>
              </a:ext>
            </a:extLst>
          </p:cNvPr>
          <p:cNvPicPr>
            <a:picLocks noChangeAspect="1"/>
          </p:cNvPicPr>
          <p:nvPr/>
        </p:nvPicPr>
        <p:blipFill>
          <a:blip r:embed="rId4"/>
          <a:stretch>
            <a:fillRect/>
          </a:stretch>
        </p:blipFill>
        <p:spPr>
          <a:xfrm>
            <a:off x="5488276" y="4723790"/>
            <a:ext cx="1146338" cy="1697709"/>
          </a:xfrm>
          <a:prstGeom prst="rect">
            <a:avLst/>
          </a:prstGeom>
        </p:spPr>
      </p:pic>
      <p:pic>
        <p:nvPicPr>
          <p:cNvPr id="7" name="Picture 2">
            <a:extLst>
              <a:ext uri="{FF2B5EF4-FFF2-40B4-BE49-F238E27FC236}">
                <a16:creationId xmlns:a16="http://schemas.microsoft.com/office/drawing/2014/main" id="{61072959-A5AA-4738-B250-855D36A07C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9" y="5775263"/>
            <a:ext cx="1808047" cy="646236"/>
          </a:xfrm>
          <a:prstGeom prst="rect">
            <a:avLst/>
          </a:prstGeom>
        </p:spPr>
      </p:pic>
    </p:spTree>
    <p:extLst>
      <p:ext uri="{BB962C8B-B14F-4D97-AF65-F5344CB8AC3E}">
        <p14:creationId xmlns:p14="http://schemas.microsoft.com/office/powerpoint/2010/main" val="2820294115"/>
      </p:ext>
    </p:extLst>
  </p:cSld>
  <p:clrMapOvr>
    <a:masterClrMapping/>
  </p:clrMapOvr>
</p:sld>
</file>

<file path=ppt/theme/theme1.xml><?xml version="1.0" encoding="utf-8"?>
<a:theme xmlns:a="http://schemas.openxmlformats.org/drawingml/2006/main" name="Cover and End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6346</TotalTime>
  <Words>2109</Words>
  <Application>Microsoft Office PowerPoint</Application>
  <PresentationFormat>Ecran lat</PresentationFormat>
  <Paragraphs>159</Paragraphs>
  <Slides>24</Slides>
  <Notes>4</Notes>
  <HiddenSlides>0</HiddenSlides>
  <MMClips>0</MMClips>
  <ScaleCrop>false</ScaleCrop>
  <HeadingPairs>
    <vt:vector size="6" baseType="variant">
      <vt:variant>
        <vt:lpstr>Fonturi utilizate</vt:lpstr>
      </vt:variant>
      <vt:variant>
        <vt:i4>5</vt:i4>
      </vt:variant>
      <vt:variant>
        <vt:lpstr>Temă</vt:lpstr>
      </vt:variant>
      <vt:variant>
        <vt:i4>3</vt:i4>
      </vt:variant>
      <vt:variant>
        <vt:lpstr>Titluri diapozitive</vt:lpstr>
      </vt:variant>
      <vt:variant>
        <vt:i4>24</vt:i4>
      </vt:variant>
    </vt:vector>
  </HeadingPairs>
  <TitlesOfParts>
    <vt:vector size="32" baseType="lpstr">
      <vt:lpstr>Arial</vt:lpstr>
      <vt:lpstr>Arial Unicode MS</vt:lpstr>
      <vt:lpstr>Calibri</vt:lpstr>
      <vt:lpstr>ReithSans</vt:lpstr>
      <vt:lpstr>Times New Roman</vt:lpstr>
      <vt:lpstr>Cover and End Slide Master</vt:lpstr>
      <vt:lpstr>Contents Slide Master</vt:lpstr>
      <vt:lpstr>Section Break Slide Master</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Marius</cp:lastModifiedBy>
  <cp:revision>147</cp:revision>
  <dcterms:created xsi:type="dcterms:W3CDTF">2018-04-24T17:14:44Z</dcterms:created>
  <dcterms:modified xsi:type="dcterms:W3CDTF">2022-11-21T11:39:18Z</dcterms:modified>
</cp:coreProperties>
</file>